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1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6.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25.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20.xml" ContentType="application/vnd.openxmlformats-officedocument.presentationml.notesSlide+xml"/>
  <Override PartName="/ppt/notesSlides/notesSlide23.xml" ContentType="application/vnd.openxmlformats-officedocument.presentationml.notesSlide+xml"/>
  <Override PartName="/ppt/slideMasters/slideMaster1.xml" ContentType="application/vnd.openxmlformats-officedocument.presentationml.slideMaster+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3.xml" ContentType="application/vnd.openxmlformats-officedocument.presentationml.notesSlide+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8"/>
  </p:notesMasterIdLst>
  <p:sldIdLst>
    <p:sldId id="313" r:id="rId2"/>
    <p:sldId id="314" r:id="rId3"/>
    <p:sldId id="304" r:id="rId4"/>
    <p:sldId id="303" r:id="rId5"/>
    <p:sldId id="256" r:id="rId6"/>
    <p:sldId id="283" r:id="rId7"/>
    <p:sldId id="267" r:id="rId8"/>
    <p:sldId id="269" r:id="rId9"/>
    <p:sldId id="273" r:id="rId10"/>
    <p:sldId id="284" r:id="rId11"/>
    <p:sldId id="285" r:id="rId12"/>
    <p:sldId id="286" r:id="rId13"/>
    <p:sldId id="287" r:id="rId14"/>
    <p:sldId id="289" r:id="rId15"/>
    <p:sldId id="274" r:id="rId16"/>
    <p:sldId id="296" r:id="rId17"/>
    <p:sldId id="298" r:id="rId18"/>
    <p:sldId id="299" r:id="rId19"/>
    <p:sldId id="309" r:id="rId20"/>
    <p:sldId id="305" r:id="rId21"/>
    <p:sldId id="306" r:id="rId22"/>
    <p:sldId id="307" r:id="rId23"/>
    <p:sldId id="308" r:id="rId24"/>
    <p:sldId id="310" r:id="rId25"/>
    <p:sldId id="311" r:id="rId26"/>
    <p:sldId id="312"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Museo sans 100" panose="02000000000000000000" charset="0"/>
      <p:regular r:id="rId33"/>
      <p:italic r:id="rId34"/>
    </p:embeddedFont>
    <p:embeddedFont>
      <p:font typeface="Museo Sans 700" panose="02000000000000000000" charset="0"/>
      <p:bold r:id="rId35"/>
      <p:boldItalic r:id="rId36"/>
    </p:embeddedFont>
    <p:embeddedFont>
      <p:font typeface="Raleway Thin" panose="020B0604020202020204" charset="0"/>
      <p:regular r:id="rId37"/>
      <p:italic r:id="rId38"/>
    </p:embeddedFont>
  </p:embeddedFontLst>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rCSquZ+laP+xaiHegYBOJw==" hashData="pc/EMLJz1seTOO2dSz9SeH6q+OfzrCNy9kuC+SrX1NVyhagxdEqB+TGx9J+Xw71vR/QcJFJpX8w4wNsaPgmGg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C7CC"/>
    <a:srgbClr val="43B2C7"/>
    <a:srgbClr val="2351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9503" autoAdjust="0"/>
  </p:normalViewPr>
  <p:slideViewPr>
    <p:cSldViewPr snapToGrid="0">
      <p:cViewPr varScale="1">
        <p:scale>
          <a:sx n="61" d="100"/>
          <a:sy n="61" d="100"/>
        </p:scale>
        <p:origin x="10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customXml" Target="../customXml/item4.xml"/><Relationship Id="rId20" Type="http://schemas.openxmlformats.org/officeDocument/2006/relationships/slide" Target="slides/slide19.xml"/><Relationship Id="rId4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SV"/>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DFC760-80F4-494F-A03B-4CF97C04AEB2}" type="datetimeFigureOut">
              <a:rPr lang="es-SV" smtClean="0"/>
              <a:t>22/02/2022</a:t>
            </a:fld>
            <a:endParaRPr lang="es-SV"/>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SV"/>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SV"/>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072161-D5B2-4BBC-ABE5-5CA92692CA87}" type="slidenum">
              <a:rPr lang="es-SV" smtClean="0"/>
              <a:t>‹Nº›</a:t>
            </a:fld>
            <a:endParaRPr lang="es-SV"/>
          </a:p>
        </p:txBody>
      </p:sp>
    </p:spTree>
    <p:extLst>
      <p:ext uri="{BB962C8B-B14F-4D97-AF65-F5344CB8AC3E}">
        <p14:creationId xmlns:p14="http://schemas.microsoft.com/office/powerpoint/2010/main" val="4064036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SV" dirty="0"/>
              <a:t>La persona facilitadora da la bienvenida y presenta el tema de la jornada.</a:t>
            </a:r>
          </a:p>
        </p:txBody>
      </p:sp>
      <p:sp>
        <p:nvSpPr>
          <p:cNvPr id="4" name="Marcador de número de diapositiva 3"/>
          <p:cNvSpPr>
            <a:spLocks noGrp="1"/>
          </p:cNvSpPr>
          <p:nvPr>
            <p:ph type="sldNum" sz="quarter" idx="5"/>
          </p:nvPr>
        </p:nvSpPr>
        <p:spPr/>
        <p:txBody>
          <a:bodyPr/>
          <a:lstStyle/>
          <a:p>
            <a:fld id="{97072161-D5B2-4BBC-ABE5-5CA92692CA87}" type="slidenum">
              <a:rPr lang="es-SV" smtClean="0"/>
              <a:t>1</a:t>
            </a:fld>
            <a:endParaRPr lang="es-SV"/>
          </a:p>
        </p:txBody>
      </p:sp>
    </p:spTree>
    <p:extLst>
      <p:ext uri="{BB962C8B-B14F-4D97-AF65-F5344CB8AC3E}">
        <p14:creationId xmlns:p14="http://schemas.microsoft.com/office/powerpoint/2010/main" val="3434348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SV" dirty="0"/>
              <a:t>La persona facilitadora pregunta ¿que tan extendido creen ustedes que es el problema de la inactividad física? Escucha las respuestas dadas y luego proyecta y reflexiona  los datos , mencionar que debido a esto han aumentado las enfermedades crónicas </a:t>
            </a:r>
          </a:p>
          <a:p>
            <a:endParaRPr lang="es-SV" dirty="0"/>
          </a:p>
          <a:p>
            <a:endParaRPr lang="es-SV" dirty="0"/>
          </a:p>
        </p:txBody>
      </p:sp>
      <p:sp>
        <p:nvSpPr>
          <p:cNvPr id="4" name="Marcador de número de diapositiva 3"/>
          <p:cNvSpPr>
            <a:spLocks noGrp="1"/>
          </p:cNvSpPr>
          <p:nvPr>
            <p:ph type="sldNum" sz="quarter" idx="5"/>
          </p:nvPr>
        </p:nvSpPr>
        <p:spPr/>
        <p:txBody>
          <a:bodyPr/>
          <a:lstStyle/>
          <a:p>
            <a:fld id="{97072161-D5B2-4BBC-ABE5-5CA92692CA87}" type="slidenum">
              <a:rPr lang="es-SV" smtClean="0"/>
              <a:t>12</a:t>
            </a:fld>
            <a:endParaRPr lang="es-SV"/>
          </a:p>
        </p:txBody>
      </p:sp>
    </p:spTree>
    <p:extLst>
      <p:ext uri="{BB962C8B-B14F-4D97-AF65-F5344CB8AC3E}">
        <p14:creationId xmlns:p14="http://schemas.microsoft.com/office/powerpoint/2010/main" val="2872867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SV" sz="1200" b="0" i="0" kern="1200" dirty="0">
                <a:solidFill>
                  <a:schemeClr val="tx1"/>
                </a:solidFill>
                <a:effectLst/>
                <a:latin typeface="+mn-lt"/>
                <a:ea typeface="+mn-ea"/>
                <a:cs typeface="+mn-cs"/>
              </a:rPr>
              <a:t>La persona facilitadora explica lo siguiente:</a:t>
            </a:r>
          </a:p>
          <a:p>
            <a:r>
              <a:rPr lang="es-SV" sz="1200" b="0" i="0" kern="1200" dirty="0">
                <a:solidFill>
                  <a:schemeClr val="tx1"/>
                </a:solidFill>
                <a:effectLst/>
                <a:latin typeface="+mn-lt"/>
                <a:ea typeface="+mn-ea"/>
                <a:cs typeface="+mn-cs"/>
              </a:rPr>
              <a:t>Los huesos pueden sufrir las consecuencias, así como los músculos y las articulaciones, volviéndose la débiles. Otra consecuencia de la falta de ejercicio puede ser el </a:t>
            </a:r>
            <a:r>
              <a:rPr lang="es-SV" sz="1200" b="1" i="0" kern="1200" dirty="0">
                <a:solidFill>
                  <a:schemeClr val="tx1"/>
                </a:solidFill>
                <a:effectLst/>
                <a:latin typeface="+mn-lt"/>
                <a:ea typeface="+mn-ea"/>
                <a:cs typeface="+mn-cs"/>
              </a:rPr>
              <a:t>envejecimiento prematuro</a:t>
            </a:r>
            <a:r>
              <a:rPr lang="es-SV" sz="1200" b="0" i="0" kern="1200" dirty="0">
                <a:solidFill>
                  <a:schemeClr val="tx1"/>
                </a:solidFill>
                <a:effectLst/>
                <a:latin typeface="+mn-lt"/>
                <a:ea typeface="+mn-ea"/>
                <a:cs typeface="+mn-cs"/>
              </a:rPr>
              <a:t>. Nuestro cuerpo pierde fibras musculares, el metabolismo se vuelve más lento y empeora el riego .</a:t>
            </a:r>
          </a:p>
          <a:p>
            <a:r>
              <a:rPr lang="es-SV" sz="1200" b="0" i="0" kern="1200" dirty="0">
                <a:solidFill>
                  <a:schemeClr val="tx1"/>
                </a:solidFill>
                <a:effectLst/>
                <a:latin typeface="+mn-lt"/>
                <a:ea typeface="+mn-ea"/>
                <a:cs typeface="+mn-cs"/>
              </a:rPr>
              <a:t>Los potenciales efectos beneficiosos del ejercicio sobre la condición física han sido intensamente investigados durante los últimos años. Los estudios clínicos y en laboratorio han documentado una amplia gama de beneficios, incluyendo adaptaciones metabólicas, hormonales, y cardiovasculares que son evidentes tanto en reposo, como durante y después de esfuerzos máximos. El ejercicio también reduce la ansiedad y la depresión y tiene un impacto positivo sobre otras características psicológicas, tanto en personas sanas como en aquellas con patologías clínicas. La adecuada prescripción del ejercicio se traduce en beneficios como la reducción del Riesgo de Enfermedades Cardiovasculares, mejor control de la Diabetes Mellitus y obesidad. También mejora la función inmunológica y se demostrado que disminuye los riesgos de cáncer de colon (especialmente en los hombres) y los cánceres de pecho y de los órganos reproductivos en las mujeres así como de la osteoporosis. </a:t>
            </a:r>
            <a:endParaRPr lang="es-SV" dirty="0"/>
          </a:p>
        </p:txBody>
      </p:sp>
      <p:sp>
        <p:nvSpPr>
          <p:cNvPr id="4" name="Marcador de número de diapositiva 3"/>
          <p:cNvSpPr>
            <a:spLocks noGrp="1"/>
          </p:cNvSpPr>
          <p:nvPr>
            <p:ph type="sldNum" sz="quarter" idx="5"/>
          </p:nvPr>
        </p:nvSpPr>
        <p:spPr/>
        <p:txBody>
          <a:bodyPr/>
          <a:lstStyle/>
          <a:p>
            <a:fld id="{97072161-D5B2-4BBC-ABE5-5CA92692CA87}" type="slidenum">
              <a:rPr lang="es-SV" smtClean="0"/>
              <a:t>13</a:t>
            </a:fld>
            <a:endParaRPr lang="es-SV"/>
          </a:p>
        </p:txBody>
      </p:sp>
    </p:spTree>
    <p:extLst>
      <p:ext uri="{BB962C8B-B14F-4D97-AF65-F5344CB8AC3E}">
        <p14:creationId xmlns:p14="http://schemas.microsoft.com/office/powerpoint/2010/main" val="3601706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SV" sz="1200" b="0" i="0" kern="1200" dirty="0">
                <a:solidFill>
                  <a:schemeClr val="tx1"/>
                </a:solidFill>
                <a:effectLst/>
                <a:latin typeface="+mn-lt"/>
                <a:ea typeface="+mn-ea"/>
                <a:cs typeface="+mn-cs"/>
              </a:rPr>
              <a:t>La persona facilitadora explicar lo siguiente:</a:t>
            </a:r>
          </a:p>
          <a:p>
            <a:endParaRPr lang="es-SV" sz="1200" b="0" i="0" kern="1200" dirty="0">
              <a:solidFill>
                <a:schemeClr val="tx1"/>
              </a:solidFill>
              <a:effectLst/>
              <a:latin typeface="+mn-lt"/>
              <a:ea typeface="+mn-ea"/>
              <a:cs typeface="+mn-cs"/>
            </a:endParaRPr>
          </a:p>
          <a:p>
            <a:r>
              <a:rPr lang="es-ES" sz="1200" b="0" i="0" kern="1200" dirty="0">
                <a:solidFill>
                  <a:schemeClr val="tx1"/>
                </a:solidFill>
                <a:effectLst/>
                <a:latin typeface="+mn-lt"/>
                <a:ea typeface="+mn-ea"/>
                <a:cs typeface="+mn-cs"/>
              </a:rPr>
              <a:t>La situación es particularmente difícil en los países donde la actividad física en el trabajo, en casa y como medio de transporte está disminuyendo rápidamente, pero </a:t>
            </a:r>
          </a:p>
          <a:p>
            <a:r>
              <a:rPr lang="es-ES" sz="1200" b="0" i="0" kern="1200" dirty="0">
                <a:solidFill>
                  <a:schemeClr val="tx1"/>
                </a:solidFill>
                <a:effectLst/>
                <a:latin typeface="+mn-lt"/>
                <a:ea typeface="+mn-ea"/>
                <a:cs typeface="+mn-cs"/>
              </a:rPr>
              <a:t>también es preocupante que, por razones culturales, económicas y de hábitos de  vida, la actividad física recreativa es practicada en grado limitado y principalmente </a:t>
            </a:r>
          </a:p>
          <a:p>
            <a:r>
              <a:rPr lang="es-ES" sz="1200" b="0" i="0" kern="1200" dirty="0">
                <a:solidFill>
                  <a:schemeClr val="tx1"/>
                </a:solidFill>
                <a:effectLst/>
                <a:latin typeface="+mn-lt"/>
                <a:ea typeface="+mn-ea"/>
                <a:cs typeface="+mn-cs"/>
              </a:rPr>
              <a:t>por personas de ingresos altos. La falta de actividad física está relacionada con muchas enfermedades, incluyendo la osteoporosis, los derrames, las enfermedades </a:t>
            </a:r>
          </a:p>
          <a:p>
            <a:r>
              <a:rPr lang="es-ES" sz="1200" b="0" i="0" kern="1200" dirty="0">
                <a:solidFill>
                  <a:schemeClr val="tx1"/>
                </a:solidFill>
                <a:effectLst/>
                <a:latin typeface="+mn-lt"/>
                <a:ea typeface="+mn-ea"/>
                <a:cs typeface="+mn-cs"/>
              </a:rPr>
              <a:t>cardiacas, la diabetes y el cáncer. La </a:t>
            </a:r>
            <a:r>
              <a:rPr lang="es-SV" sz="1200" b="0" i="0" kern="1200" dirty="0">
                <a:solidFill>
                  <a:schemeClr val="tx1"/>
                </a:solidFill>
                <a:effectLst/>
                <a:latin typeface="+mn-lt"/>
                <a:ea typeface="+mn-ea"/>
                <a:cs typeface="+mn-cs"/>
              </a:rPr>
              <a:t>OMS, menciona que esto se traduce en una baja productividad </a:t>
            </a:r>
            <a:r>
              <a:rPr lang="es-SV" sz="1200" b="1" i="0" kern="1200" dirty="0">
                <a:solidFill>
                  <a:schemeClr val="tx1"/>
                </a:solidFill>
                <a:effectLst/>
                <a:latin typeface="+mn-lt"/>
                <a:ea typeface="+mn-ea"/>
                <a:cs typeface="+mn-cs"/>
              </a:rPr>
              <a:t>laboral</a:t>
            </a:r>
            <a:r>
              <a:rPr lang="es-SV" sz="1200" b="0" i="0" kern="1200" dirty="0">
                <a:solidFill>
                  <a:schemeClr val="tx1"/>
                </a:solidFill>
                <a:effectLst/>
                <a:latin typeface="+mn-lt"/>
                <a:ea typeface="+mn-ea"/>
                <a:cs typeface="+mn-cs"/>
              </a:rPr>
              <a:t>, mayor fatiga, falta de sueño y un incremento del ausentismo por dolores físicos, accidentes de trabajo etc.</a:t>
            </a:r>
            <a:endParaRPr lang="es-SV" dirty="0"/>
          </a:p>
        </p:txBody>
      </p:sp>
      <p:sp>
        <p:nvSpPr>
          <p:cNvPr id="4" name="Marcador de número de diapositiva 3"/>
          <p:cNvSpPr>
            <a:spLocks noGrp="1"/>
          </p:cNvSpPr>
          <p:nvPr>
            <p:ph type="sldNum" sz="quarter" idx="5"/>
          </p:nvPr>
        </p:nvSpPr>
        <p:spPr/>
        <p:txBody>
          <a:bodyPr/>
          <a:lstStyle/>
          <a:p>
            <a:fld id="{97072161-D5B2-4BBC-ABE5-5CA92692CA87}" type="slidenum">
              <a:rPr lang="es-SV" smtClean="0"/>
              <a:t>14</a:t>
            </a:fld>
            <a:endParaRPr lang="es-SV"/>
          </a:p>
        </p:txBody>
      </p:sp>
    </p:spTree>
    <p:extLst>
      <p:ext uri="{BB962C8B-B14F-4D97-AF65-F5344CB8AC3E}">
        <p14:creationId xmlns:p14="http://schemas.microsoft.com/office/powerpoint/2010/main" val="903641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SV" dirty="0"/>
              <a:t>La persona facilitadora explicará las interrelaciones en el sentido positivo y negativo.</a:t>
            </a:r>
          </a:p>
        </p:txBody>
      </p:sp>
      <p:sp>
        <p:nvSpPr>
          <p:cNvPr id="4" name="Marcador de número de diapositiva 3"/>
          <p:cNvSpPr>
            <a:spLocks noGrp="1"/>
          </p:cNvSpPr>
          <p:nvPr>
            <p:ph type="sldNum" sz="quarter" idx="5"/>
          </p:nvPr>
        </p:nvSpPr>
        <p:spPr/>
        <p:txBody>
          <a:bodyPr/>
          <a:lstStyle/>
          <a:p>
            <a:fld id="{97072161-D5B2-4BBC-ABE5-5CA92692CA87}" type="slidenum">
              <a:rPr lang="es-SV" smtClean="0"/>
              <a:t>15</a:t>
            </a:fld>
            <a:endParaRPr lang="es-SV"/>
          </a:p>
        </p:txBody>
      </p:sp>
    </p:spTree>
    <p:extLst>
      <p:ext uri="{BB962C8B-B14F-4D97-AF65-F5344CB8AC3E}">
        <p14:creationId xmlns:p14="http://schemas.microsoft.com/office/powerpoint/2010/main" val="2537307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spcBef>
                <a:spcPts val="0"/>
              </a:spcBef>
              <a:buNone/>
            </a:pPr>
            <a:r>
              <a:rPr lang="es-SV" dirty="0"/>
              <a:t>La persona facilitadora pregunta al pleno: ¿Debe ser la empresa uno de los agentes que aseguren que la calidad de vida de sus empleados/as mejorando sus condiciones en el puesto de trabajo? ¿Cómo? Escuchará las intervenciones.</a:t>
            </a:r>
          </a:p>
          <a:p>
            <a:pPr marL="0" indent="0">
              <a:spcBef>
                <a:spcPts val="0"/>
              </a:spcBef>
              <a:buNone/>
            </a:pPr>
            <a:r>
              <a:rPr lang="es-SV" dirty="0"/>
              <a:t>Y reflexionara lo siguiente:</a:t>
            </a:r>
          </a:p>
          <a:p>
            <a:pPr marL="0" indent="0">
              <a:spcBef>
                <a:spcPts val="0"/>
              </a:spcBef>
              <a:buNone/>
            </a:pPr>
            <a:r>
              <a:rPr lang="es-SV" sz="1200" b="0" i="0" kern="1200" dirty="0">
                <a:solidFill>
                  <a:schemeClr val="tx1"/>
                </a:solidFill>
                <a:effectLst/>
                <a:latin typeface="+mn-lt"/>
                <a:ea typeface="+mn-ea"/>
                <a:cs typeface="+mn-cs"/>
              </a:rPr>
              <a:t>La gran cantidad de horas que se pasan trabajando hacen que la </a:t>
            </a:r>
            <a:r>
              <a:rPr lang="es-SV" sz="1200" b="1" i="0" kern="1200" dirty="0">
                <a:solidFill>
                  <a:schemeClr val="tx1"/>
                </a:solidFill>
                <a:effectLst/>
                <a:latin typeface="+mn-lt"/>
                <a:ea typeface="+mn-ea"/>
                <a:cs typeface="+mn-cs"/>
              </a:rPr>
              <a:t>comodidad en el puesto de trabajo</a:t>
            </a:r>
            <a:r>
              <a:rPr lang="es-SV" sz="1200" b="0" i="0" kern="1200" dirty="0">
                <a:solidFill>
                  <a:schemeClr val="tx1"/>
                </a:solidFill>
                <a:effectLst/>
                <a:latin typeface="+mn-lt"/>
                <a:ea typeface="+mn-ea"/>
                <a:cs typeface="+mn-cs"/>
              </a:rPr>
              <a:t> pase a ser un factor de vital importancia por ello es importante el fomento de la actividad física.</a:t>
            </a:r>
          </a:p>
          <a:p>
            <a:pPr marL="0" indent="0">
              <a:spcBef>
                <a:spcPts val="0"/>
              </a:spcBef>
              <a:buNone/>
            </a:pPr>
            <a:r>
              <a:rPr lang="es-SV" sz="1200" b="0" i="0" kern="1200" dirty="0">
                <a:solidFill>
                  <a:schemeClr val="tx1"/>
                </a:solidFill>
                <a:effectLst/>
                <a:latin typeface="+mn-lt"/>
                <a:ea typeface="+mn-ea"/>
                <a:cs typeface="+mn-cs"/>
              </a:rPr>
              <a:t>Organizar actividades deportivas dentro de la empresa, colaborar en los costos de las actividades físicas o incluso facilitar la movilidad en bicicleta son algunas de las acciones que se pueden llevar a cabo.</a:t>
            </a:r>
            <a:endParaRPr lang="es-SV" dirty="0"/>
          </a:p>
          <a:p>
            <a:endParaRPr lang="es-SV" dirty="0"/>
          </a:p>
        </p:txBody>
      </p:sp>
      <p:sp>
        <p:nvSpPr>
          <p:cNvPr id="4" name="Marcador de número de diapositiva 3"/>
          <p:cNvSpPr>
            <a:spLocks noGrp="1"/>
          </p:cNvSpPr>
          <p:nvPr>
            <p:ph type="sldNum" sz="quarter" idx="5"/>
          </p:nvPr>
        </p:nvSpPr>
        <p:spPr/>
        <p:txBody>
          <a:bodyPr/>
          <a:lstStyle/>
          <a:p>
            <a:fld id="{97072161-D5B2-4BBC-ABE5-5CA92692CA87}" type="slidenum">
              <a:rPr lang="es-SV" smtClean="0"/>
              <a:t>16</a:t>
            </a:fld>
            <a:endParaRPr lang="es-SV"/>
          </a:p>
        </p:txBody>
      </p:sp>
    </p:spTree>
    <p:extLst>
      <p:ext uri="{BB962C8B-B14F-4D97-AF65-F5344CB8AC3E}">
        <p14:creationId xmlns:p14="http://schemas.microsoft.com/office/powerpoint/2010/main" val="3587851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spcBef>
                <a:spcPts val="0"/>
              </a:spcBef>
              <a:buNone/>
            </a:pPr>
            <a:r>
              <a:rPr lang="es-SV" dirty="0"/>
              <a:t>La persona facilitadora pregunta al pleno: ¿Debe velar la empresa por la salud de las personas trabajadoras? ¿Cómo? Escuchará las intervenciones.</a:t>
            </a:r>
          </a:p>
          <a:p>
            <a:pPr marL="0" indent="0">
              <a:spcBef>
                <a:spcPts val="0"/>
              </a:spcBef>
              <a:buNone/>
            </a:pPr>
            <a:r>
              <a:rPr lang="es-SV" dirty="0"/>
              <a:t>Y reflexionara lo siguiente:</a:t>
            </a:r>
          </a:p>
          <a:p>
            <a:pPr marL="0" indent="0">
              <a:spcBef>
                <a:spcPts val="0"/>
              </a:spcBef>
              <a:buNone/>
            </a:pPr>
            <a:r>
              <a:rPr lang="es-SV" sz="1200" b="0" i="0" kern="1200" dirty="0">
                <a:solidFill>
                  <a:schemeClr val="tx1"/>
                </a:solidFill>
                <a:effectLst/>
                <a:latin typeface="+mn-lt"/>
                <a:ea typeface="+mn-ea"/>
                <a:cs typeface="+mn-cs"/>
              </a:rPr>
              <a:t>las </a:t>
            </a:r>
            <a:r>
              <a:rPr lang="es-SV" sz="1200" b="1" i="0" kern="1200" dirty="0">
                <a:solidFill>
                  <a:schemeClr val="tx1"/>
                </a:solidFill>
                <a:effectLst/>
                <a:latin typeface="+mn-lt"/>
                <a:ea typeface="+mn-ea"/>
                <a:cs typeface="+mn-cs"/>
              </a:rPr>
              <a:t>empresas deben velar</a:t>
            </a:r>
            <a:r>
              <a:rPr lang="es-SV" sz="1200" b="0" i="0" kern="1200" dirty="0">
                <a:solidFill>
                  <a:schemeClr val="tx1"/>
                </a:solidFill>
                <a:effectLst/>
                <a:latin typeface="+mn-lt"/>
                <a:ea typeface="+mn-ea"/>
                <a:cs typeface="+mn-cs"/>
              </a:rPr>
              <a:t> por la </a:t>
            </a:r>
            <a:r>
              <a:rPr lang="es-SV" sz="1200" b="1" i="0" kern="1200" dirty="0">
                <a:solidFill>
                  <a:schemeClr val="tx1"/>
                </a:solidFill>
                <a:effectLst/>
                <a:latin typeface="+mn-lt"/>
                <a:ea typeface="+mn-ea"/>
                <a:cs typeface="+mn-cs"/>
              </a:rPr>
              <a:t>salud</a:t>
            </a:r>
            <a:r>
              <a:rPr lang="es-SV" sz="1200" b="0" i="0" kern="1200" dirty="0">
                <a:solidFill>
                  <a:schemeClr val="tx1"/>
                </a:solidFill>
                <a:effectLst/>
                <a:latin typeface="+mn-lt"/>
                <a:ea typeface="+mn-ea"/>
                <a:cs typeface="+mn-cs"/>
              </a:rPr>
              <a:t> y seguridad de sus </a:t>
            </a:r>
            <a:r>
              <a:rPr lang="es-SV" sz="1200" b="1" i="0" kern="1200" dirty="0">
                <a:solidFill>
                  <a:schemeClr val="tx1"/>
                </a:solidFill>
                <a:effectLst/>
                <a:latin typeface="+mn-lt"/>
                <a:ea typeface="+mn-ea"/>
                <a:cs typeface="+mn-cs"/>
              </a:rPr>
              <a:t>trabajadores.</a:t>
            </a:r>
          </a:p>
          <a:p>
            <a:pPr marL="0" indent="0">
              <a:spcBef>
                <a:spcPts val="0"/>
              </a:spcBef>
              <a:buNone/>
            </a:pPr>
            <a:r>
              <a:rPr lang="es-SV" sz="1200" b="0" i="0" kern="1200" dirty="0">
                <a:solidFill>
                  <a:schemeClr val="tx1"/>
                </a:solidFill>
                <a:effectLst/>
                <a:latin typeface="+mn-lt"/>
                <a:ea typeface="+mn-ea"/>
                <a:cs typeface="+mn-cs"/>
              </a:rPr>
              <a:t>No cabe duda de que el lugar de trabajo desempeña un papel importante en la lucha contra el aumento de las enfermedades crónicas, pero también en la promoción de la participación en el empleo y la prevención de la discapacidad innecesaria.</a:t>
            </a:r>
          </a:p>
          <a:p>
            <a:pPr marL="0" indent="0">
              <a:spcBef>
                <a:spcPts val="0"/>
              </a:spcBef>
              <a:buNone/>
            </a:pPr>
            <a:r>
              <a:rPr lang="es-SV" sz="1200" b="0" i="0" kern="1200" dirty="0">
                <a:solidFill>
                  <a:schemeClr val="tx1"/>
                </a:solidFill>
                <a:effectLst/>
                <a:latin typeface="+mn-lt"/>
                <a:ea typeface="+mn-ea"/>
                <a:cs typeface="+mn-cs"/>
              </a:rPr>
              <a:t>Puede que no sea posible prevenir todos los problemas de salud de las personas trabajadoras, ni siquiera los relacionados con su puesto de trabajo, pero hay muchas cosas que puede hacer en el trabajo, para ayudar a prevenir enfermedades y lesiones, y también para evitar que los síntomas empeoren, en que los síntomas ocurran o empeoren.</a:t>
            </a:r>
            <a:endParaRPr lang="es-SV" dirty="0"/>
          </a:p>
          <a:p>
            <a:pPr marL="0" indent="0">
              <a:spcBef>
                <a:spcPts val="0"/>
              </a:spcBef>
              <a:buNone/>
            </a:pPr>
            <a:r>
              <a:rPr lang="es-SV" sz="1200" b="0" i="0" kern="1200" dirty="0">
                <a:solidFill>
                  <a:schemeClr val="tx1"/>
                </a:solidFill>
                <a:effectLst/>
                <a:latin typeface="+mn-lt"/>
                <a:ea typeface="+mn-ea"/>
                <a:cs typeface="+mn-cs"/>
              </a:rPr>
              <a:t>Los programas de salud y bienestar a través de la actividad Física saludable pueden mejorar el rendimiento y la productividad y reducir los costos indirectos relacionados con el ausentismo, la rotación de personal o la discapacidad.</a:t>
            </a:r>
            <a:endParaRPr lang="es-SV" dirty="0"/>
          </a:p>
          <a:p>
            <a:endParaRPr lang="es-SV" dirty="0"/>
          </a:p>
        </p:txBody>
      </p:sp>
      <p:sp>
        <p:nvSpPr>
          <p:cNvPr id="4" name="Marcador de número de diapositiva 3"/>
          <p:cNvSpPr>
            <a:spLocks noGrp="1"/>
          </p:cNvSpPr>
          <p:nvPr>
            <p:ph type="sldNum" sz="quarter" idx="5"/>
          </p:nvPr>
        </p:nvSpPr>
        <p:spPr/>
        <p:txBody>
          <a:bodyPr/>
          <a:lstStyle/>
          <a:p>
            <a:fld id="{97072161-D5B2-4BBC-ABE5-5CA92692CA87}" type="slidenum">
              <a:rPr lang="es-SV" smtClean="0"/>
              <a:t>17</a:t>
            </a:fld>
            <a:endParaRPr lang="es-SV"/>
          </a:p>
        </p:txBody>
      </p:sp>
    </p:spTree>
    <p:extLst>
      <p:ext uri="{BB962C8B-B14F-4D97-AF65-F5344CB8AC3E}">
        <p14:creationId xmlns:p14="http://schemas.microsoft.com/office/powerpoint/2010/main" val="127589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spcBef>
                <a:spcPts val="0"/>
              </a:spcBef>
              <a:buNone/>
            </a:pPr>
            <a:r>
              <a:rPr lang="es-SV" dirty="0"/>
              <a:t>La persona facilitadora pregunta al pleno: ¿Debemos introducir rutinas saludables que ayuden a las personas trabajadoras a tener momentos en los que puedan realizar actividad física dentro de su jornada? ? ¿Cómo? Escuchará las intervenciones.</a:t>
            </a:r>
          </a:p>
          <a:p>
            <a:pPr marL="0" indent="0">
              <a:spcBef>
                <a:spcPts val="0"/>
              </a:spcBef>
              <a:buNone/>
            </a:pPr>
            <a:r>
              <a:rPr lang="es-SV" dirty="0"/>
              <a:t>Y reflexionara lo siguiente:</a:t>
            </a:r>
          </a:p>
          <a:p>
            <a:pPr marL="0" indent="0">
              <a:spcBef>
                <a:spcPts val="0"/>
              </a:spcBef>
              <a:buNone/>
            </a:pPr>
            <a:r>
              <a:rPr lang="es-SV" sz="1200" b="0" i="0" kern="1200" dirty="0">
                <a:solidFill>
                  <a:schemeClr val="tx1"/>
                </a:solidFill>
                <a:effectLst/>
                <a:latin typeface="+mn-lt"/>
                <a:ea typeface="+mn-ea"/>
                <a:cs typeface="+mn-cs"/>
              </a:rPr>
              <a:t>Las pausas Activas Son</a:t>
            </a:r>
            <a:r>
              <a:rPr lang="es-SV" sz="1200" b="1" i="0" kern="1200" dirty="0">
                <a:solidFill>
                  <a:schemeClr val="tx1"/>
                </a:solidFill>
                <a:effectLst/>
                <a:latin typeface="+mn-lt"/>
                <a:ea typeface="+mn-ea"/>
                <a:cs typeface="+mn-cs"/>
              </a:rPr>
              <a:t> </a:t>
            </a:r>
            <a:r>
              <a:rPr lang="es-SV" sz="1200" b="0" i="0" kern="1200" dirty="0">
                <a:solidFill>
                  <a:schemeClr val="tx1"/>
                </a:solidFill>
                <a:effectLst/>
                <a:latin typeface="+mn-lt"/>
                <a:ea typeface="+mn-ea"/>
                <a:cs typeface="+mn-cs"/>
              </a:rPr>
              <a:t>breves periodos de tiempo durante la jornada laboral donde los colaboradores, a través de diferentes ejercicios, pueden reducir la fatiga muscular y prevenir problemas osteomusculares..</a:t>
            </a:r>
            <a:endParaRPr lang="es-SV"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s-SV" sz="1200" b="0" i="0" kern="1200" dirty="0">
                <a:solidFill>
                  <a:schemeClr val="tx1"/>
                </a:solidFill>
                <a:effectLst/>
                <a:latin typeface="+mn-lt"/>
                <a:ea typeface="+mn-ea"/>
                <a:cs typeface="+mn-cs"/>
              </a:rPr>
              <a:t>Básicamente, las pausas activas comprenden una serie de movimientos iniciales de las articulaciones que además de proteger las articulaciones, reducen la tensión de los músculos y tendones, seguidos de estiramientos y ejercicios específicos para distintos grupos musculares que incluyen el cuello, las manos, las extremidades superiores e inferiores y la espalda, acompañados de respiraciones rítmicas, profundas y lentas.</a:t>
            </a:r>
          </a:p>
          <a:p>
            <a:pPr marL="0" marR="0" lvl="0" indent="0" algn="l" defTabSz="914400" rtl="0" eaLnBrk="1" fontAlgn="auto" latinLnBrk="0" hangingPunct="1">
              <a:lnSpc>
                <a:spcPct val="100000"/>
              </a:lnSpc>
              <a:spcBef>
                <a:spcPts val="0"/>
              </a:spcBef>
              <a:spcAft>
                <a:spcPts val="0"/>
              </a:spcAft>
              <a:buClrTx/>
              <a:buSzTx/>
              <a:buFontTx/>
              <a:buNone/>
              <a:tabLst/>
              <a:defRPr/>
            </a:pPr>
            <a:r>
              <a:rPr lang="es-SV" sz="1200" b="0" i="0" kern="1200" dirty="0">
                <a:solidFill>
                  <a:schemeClr val="tx1"/>
                </a:solidFill>
                <a:effectLst/>
                <a:latin typeface="+mn-lt"/>
                <a:ea typeface="+mn-ea"/>
                <a:cs typeface="+mn-cs"/>
              </a:rPr>
              <a:t>Con ellas se contribuye a mejorar la condición de salud de las personas trabajadoras</a:t>
            </a:r>
            <a:endParaRPr lang="en-US" b="0" dirty="0"/>
          </a:p>
          <a:p>
            <a:endParaRPr lang="es-SV" dirty="0"/>
          </a:p>
        </p:txBody>
      </p:sp>
      <p:sp>
        <p:nvSpPr>
          <p:cNvPr id="4" name="Marcador de número de diapositiva 3"/>
          <p:cNvSpPr>
            <a:spLocks noGrp="1"/>
          </p:cNvSpPr>
          <p:nvPr>
            <p:ph type="sldNum" sz="quarter" idx="5"/>
          </p:nvPr>
        </p:nvSpPr>
        <p:spPr/>
        <p:txBody>
          <a:bodyPr/>
          <a:lstStyle/>
          <a:p>
            <a:fld id="{97072161-D5B2-4BBC-ABE5-5CA92692CA87}" type="slidenum">
              <a:rPr lang="es-SV" smtClean="0"/>
              <a:t>18</a:t>
            </a:fld>
            <a:endParaRPr lang="es-SV"/>
          </a:p>
        </p:txBody>
      </p:sp>
    </p:spTree>
    <p:extLst>
      <p:ext uri="{BB962C8B-B14F-4D97-AF65-F5344CB8AC3E}">
        <p14:creationId xmlns:p14="http://schemas.microsoft.com/office/powerpoint/2010/main" val="1990935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SV" sz="1200" dirty="0"/>
              <a:t>La persona facilitadora preguntara si hay dudas, comentarios o preguntas al respecto del tema.  Escuchará y las solventará.</a:t>
            </a:r>
          </a:p>
          <a:p>
            <a:pPr marL="0" marR="0" lvl="0" indent="0" algn="l" defTabSz="914400" rtl="0" eaLnBrk="1" fontAlgn="auto" latinLnBrk="0" hangingPunct="1">
              <a:lnSpc>
                <a:spcPct val="100000"/>
              </a:lnSpc>
              <a:spcBef>
                <a:spcPts val="0"/>
              </a:spcBef>
              <a:spcAft>
                <a:spcPts val="0"/>
              </a:spcAft>
              <a:buClrTx/>
              <a:buSzTx/>
              <a:buFontTx/>
              <a:buNone/>
              <a:tabLst/>
              <a:defRPr/>
            </a:pPr>
            <a:r>
              <a:rPr lang="es-SV" sz="1200" baseline="0" dirty="0"/>
              <a:t>Dará lectura a la frase y fomentara la reflexión grupal.</a:t>
            </a:r>
            <a:endParaRPr lang="es-SV"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SV" sz="1200" dirty="0"/>
              <a:t>Agradecerá e invitará a participar del siguiente momento.</a:t>
            </a:r>
          </a:p>
          <a:p>
            <a:endParaRPr lang="es-SV" sz="1200" dirty="0"/>
          </a:p>
          <a:p>
            <a:endParaRPr lang="es-SV" dirty="0"/>
          </a:p>
        </p:txBody>
      </p:sp>
      <p:sp>
        <p:nvSpPr>
          <p:cNvPr id="4" name="Marcador de número de diapositiva 3"/>
          <p:cNvSpPr>
            <a:spLocks noGrp="1"/>
          </p:cNvSpPr>
          <p:nvPr>
            <p:ph type="sldNum" sz="quarter" idx="5"/>
          </p:nvPr>
        </p:nvSpPr>
        <p:spPr/>
        <p:txBody>
          <a:bodyPr/>
          <a:lstStyle/>
          <a:p>
            <a:fld id="{97072161-D5B2-4BBC-ABE5-5CA92692CA87}" type="slidenum">
              <a:rPr lang="es-SV" smtClean="0"/>
              <a:t>19</a:t>
            </a:fld>
            <a:endParaRPr lang="es-SV"/>
          </a:p>
        </p:txBody>
      </p:sp>
    </p:spTree>
    <p:extLst>
      <p:ext uri="{BB962C8B-B14F-4D97-AF65-F5344CB8AC3E}">
        <p14:creationId xmlns:p14="http://schemas.microsoft.com/office/powerpoint/2010/main" val="2342555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SV" dirty="0"/>
              <a:t>EXPLICAR EN QUE CONSSITE LA FASE</a:t>
            </a:r>
          </a:p>
        </p:txBody>
      </p:sp>
      <p:sp>
        <p:nvSpPr>
          <p:cNvPr id="4" name="Marcador de número de diapositiva 3"/>
          <p:cNvSpPr>
            <a:spLocks noGrp="1"/>
          </p:cNvSpPr>
          <p:nvPr>
            <p:ph type="sldNum" sz="quarter" idx="5"/>
          </p:nvPr>
        </p:nvSpPr>
        <p:spPr/>
        <p:txBody>
          <a:bodyPr/>
          <a:lstStyle/>
          <a:p>
            <a:fld id="{97072161-D5B2-4BBC-ABE5-5CA92692CA87}" type="slidenum">
              <a:rPr lang="es-SV" smtClean="0"/>
              <a:t>21</a:t>
            </a:fld>
            <a:endParaRPr lang="es-SV"/>
          </a:p>
        </p:txBody>
      </p:sp>
    </p:spTree>
    <p:extLst>
      <p:ext uri="{BB962C8B-B14F-4D97-AF65-F5344CB8AC3E}">
        <p14:creationId xmlns:p14="http://schemas.microsoft.com/office/powerpoint/2010/main" val="2301007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SV" dirty="0"/>
              <a:t>E´XPLICAR EN QUE CONSISTE LA FASE</a:t>
            </a:r>
          </a:p>
        </p:txBody>
      </p:sp>
      <p:sp>
        <p:nvSpPr>
          <p:cNvPr id="4" name="Marcador de número de diapositiva 3"/>
          <p:cNvSpPr>
            <a:spLocks noGrp="1"/>
          </p:cNvSpPr>
          <p:nvPr>
            <p:ph type="sldNum" sz="quarter" idx="5"/>
          </p:nvPr>
        </p:nvSpPr>
        <p:spPr/>
        <p:txBody>
          <a:bodyPr/>
          <a:lstStyle/>
          <a:p>
            <a:fld id="{97072161-D5B2-4BBC-ABE5-5CA92692CA87}" type="slidenum">
              <a:rPr lang="es-SV" smtClean="0"/>
              <a:t>22</a:t>
            </a:fld>
            <a:endParaRPr lang="es-SV"/>
          </a:p>
        </p:txBody>
      </p:sp>
    </p:spTree>
    <p:extLst>
      <p:ext uri="{BB962C8B-B14F-4D97-AF65-F5344CB8AC3E}">
        <p14:creationId xmlns:p14="http://schemas.microsoft.com/office/powerpoint/2010/main" val="4058932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SV" dirty="0"/>
              <a:t>Socializar el objetivo del tema.</a:t>
            </a:r>
          </a:p>
        </p:txBody>
      </p:sp>
      <p:sp>
        <p:nvSpPr>
          <p:cNvPr id="4" name="Marcador de número de diapositiva 3"/>
          <p:cNvSpPr>
            <a:spLocks noGrp="1"/>
          </p:cNvSpPr>
          <p:nvPr>
            <p:ph type="sldNum" sz="quarter" idx="5"/>
          </p:nvPr>
        </p:nvSpPr>
        <p:spPr/>
        <p:txBody>
          <a:bodyPr/>
          <a:lstStyle/>
          <a:p>
            <a:fld id="{97072161-D5B2-4BBC-ABE5-5CA92692CA87}" type="slidenum">
              <a:rPr lang="es-SV" smtClean="0"/>
              <a:t>2</a:t>
            </a:fld>
            <a:endParaRPr lang="es-SV"/>
          </a:p>
        </p:txBody>
      </p:sp>
    </p:spTree>
    <p:extLst>
      <p:ext uri="{BB962C8B-B14F-4D97-AF65-F5344CB8AC3E}">
        <p14:creationId xmlns:p14="http://schemas.microsoft.com/office/powerpoint/2010/main" val="5584516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SV" dirty="0"/>
              <a:t>EXPLICAR EN QUE CONSISTE LA FASE</a:t>
            </a:r>
          </a:p>
        </p:txBody>
      </p:sp>
      <p:sp>
        <p:nvSpPr>
          <p:cNvPr id="4" name="Marcador de número de diapositiva 3"/>
          <p:cNvSpPr>
            <a:spLocks noGrp="1"/>
          </p:cNvSpPr>
          <p:nvPr>
            <p:ph type="sldNum" sz="quarter" idx="5"/>
          </p:nvPr>
        </p:nvSpPr>
        <p:spPr/>
        <p:txBody>
          <a:bodyPr/>
          <a:lstStyle/>
          <a:p>
            <a:fld id="{97072161-D5B2-4BBC-ABE5-5CA92692CA87}" type="slidenum">
              <a:rPr lang="es-SV" smtClean="0"/>
              <a:t>23</a:t>
            </a:fld>
            <a:endParaRPr lang="es-SV"/>
          </a:p>
        </p:txBody>
      </p:sp>
    </p:spTree>
    <p:extLst>
      <p:ext uri="{BB962C8B-B14F-4D97-AF65-F5344CB8AC3E}">
        <p14:creationId xmlns:p14="http://schemas.microsoft.com/office/powerpoint/2010/main" val="97551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SV" dirty="0"/>
              <a:t>INICIAR LA RUTINA CON MUSICA</a:t>
            </a:r>
          </a:p>
        </p:txBody>
      </p:sp>
      <p:sp>
        <p:nvSpPr>
          <p:cNvPr id="4" name="Marcador de número de diapositiva 3"/>
          <p:cNvSpPr>
            <a:spLocks noGrp="1"/>
          </p:cNvSpPr>
          <p:nvPr>
            <p:ph type="sldNum" sz="quarter" idx="5"/>
          </p:nvPr>
        </p:nvSpPr>
        <p:spPr/>
        <p:txBody>
          <a:bodyPr/>
          <a:lstStyle/>
          <a:p>
            <a:fld id="{97072161-D5B2-4BBC-ABE5-5CA92692CA87}" type="slidenum">
              <a:rPr lang="es-SV" smtClean="0"/>
              <a:t>24</a:t>
            </a:fld>
            <a:endParaRPr lang="es-SV"/>
          </a:p>
        </p:txBody>
      </p:sp>
    </p:spTree>
    <p:extLst>
      <p:ext uri="{BB962C8B-B14F-4D97-AF65-F5344CB8AC3E}">
        <p14:creationId xmlns:p14="http://schemas.microsoft.com/office/powerpoint/2010/main" val="40320616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SV" dirty="0"/>
              <a:t>RUTINA CON MUSISCA</a:t>
            </a:r>
          </a:p>
        </p:txBody>
      </p:sp>
      <p:sp>
        <p:nvSpPr>
          <p:cNvPr id="4" name="Marcador de número de diapositiva 3"/>
          <p:cNvSpPr>
            <a:spLocks noGrp="1"/>
          </p:cNvSpPr>
          <p:nvPr>
            <p:ph type="sldNum" sz="quarter" idx="5"/>
          </p:nvPr>
        </p:nvSpPr>
        <p:spPr/>
        <p:txBody>
          <a:bodyPr/>
          <a:lstStyle/>
          <a:p>
            <a:fld id="{97072161-D5B2-4BBC-ABE5-5CA92692CA87}" type="slidenum">
              <a:rPr lang="es-SV" smtClean="0"/>
              <a:t>25</a:t>
            </a:fld>
            <a:endParaRPr lang="es-SV"/>
          </a:p>
        </p:txBody>
      </p:sp>
    </p:spTree>
    <p:extLst>
      <p:ext uri="{BB962C8B-B14F-4D97-AF65-F5344CB8AC3E}">
        <p14:creationId xmlns:p14="http://schemas.microsoft.com/office/powerpoint/2010/main" val="24862164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SV"/>
              <a:t>RUTINA CON MUSICA</a:t>
            </a:r>
          </a:p>
        </p:txBody>
      </p:sp>
      <p:sp>
        <p:nvSpPr>
          <p:cNvPr id="4" name="Marcador de número de diapositiva 3"/>
          <p:cNvSpPr>
            <a:spLocks noGrp="1"/>
          </p:cNvSpPr>
          <p:nvPr>
            <p:ph type="sldNum" sz="quarter" idx="5"/>
          </p:nvPr>
        </p:nvSpPr>
        <p:spPr/>
        <p:txBody>
          <a:bodyPr/>
          <a:lstStyle/>
          <a:p>
            <a:fld id="{97072161-D5B2-4BBC-ABE5-5CA92692CA87}" type="slidenum">
              <a:rPr lang="es-SV" smtClean="0"/>
              <a:t>26</a:t>
            </a:fld>
            <a:endParaRPr lang="es-SV"/>
          </a:p>
        </p:txBody>
      </p:sp>
    </p:spTree>
    <p:extLst>
      <p:ext uri="{BB962C8B-B14F-4D97-AF65-F5344CB8AC3E}">
        <p14:creationId xmlns:p14="http://schemas.microsoft.com/office/powerpoint/2010/main" val="1305406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SV" sz="1200" b="0" i="0" kern="1200" dirty="0">
                <a:solidFill>
                  <a:schemeClr val="tx1"/>
                </a:solidFill>
                <a:effectLst/>
                <a:latin typeface="+mn-lt"/>
                <a:ea typeface="+mn-ea"/>
                <a:cs typeface="+mn-cs"/>
              </a:rPr>
              <a:t>La persona facilitadora presenta e introduce el tema así:</a:t>
            </a:r>
          </a:p>
          <a:p>
            <a:r>
              <a:rPr lang="es-SV" sz="1200" b="0" i="0" kern="1200" dirty="0">
                <a:solidFill>
                  <a:schemeClr val="tx1"/>
                </a:solidFill>
                <a:effectLst/>
                <a:latin typeface="+mn-lt"/>
                <a:ea typeface="+mn-ea"/>
                <a:cs typeface="+mn-cs"/>
              </a:rPr>
              <a:t>La actividad física es esencial para el mantenimiento y mejora de la salud y la prevención de las enfermedades, para todas las personas y a cualquier edad. La actividad física contribuye a la prolongación de la vida y a mejorar su calidad, a través de beneficios fisiológicos, psicológicos y sociales.   Es por ello que es de vital importancia hablar sobre el tema.</a:t>
            </a:r>
            <a:endParaRPr lang="es-SV" dirty="0"/>
          </a:p>
        </p:txBody>
      </p:sp>
      <p:sp>
        <p:nvSpPr>
          <p:cNvPr id="4" name="Marcador de número de diapositiva 3"/>
          <p:cNvSpPr>
            <a:spLocks noGrp="1"/>
          </p:cNvSpPr>
          <p:nvPr>
            <p:ph type="sldNum" sz="quarter" idx="5"/>
          </p:nvPr>
        </p:nvSpPr>
        <p:spPr/>
        <p:txBody>
          <a:bodyPr/>
          <a:lstStyle/>
          <a:p>
            <a:fld id="{97072161-D5B2-4BBC-ABE5-5CA92692CA87}" type="slidenum">
              <a:rPr lang="es-SV" smtClean="0"/>
              <a:t>5</a:t>
            </a:fld>
            <a:endParaRPr lang="es-SV"/>
          </a:p>
        </p:txBody>
      </p:sp>
    </p:spTree>
    <p:extLst>
      <p:ext uri="{BB962C8B-B14F-4D97-AF65-F5344CB8AC3E}">
        <p14:creationId xmlns:p14="http://schemas.microsoft.com/office/powerpoint/2010/main" val="1156429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SV" dirty="0"/>
              <a:t>Socializar el objetivo del tema.</a:t>
            </a:r>
          </a:p>
        </p:txBody>
      </p:sp>
      <p:sp>
        <p:nvSpPr>
          <p:cNvPr id="4" name="Marcador de número de diapositiva 3"/>
          <p:cNvSpPr>
            <a:spLocks noGrp="1"/>
          </p:cNvSpPr>
          <p:nvPr>
            <p:ph type="sldNum" sz="quarter" idx="5"/>
          </p:nvPr>
        </p:nvSpPr>
        <p:spPr/>
        <p:txBody>
          <a:bodyPr/>
          <a:lstStyle/>
          <a:p>
            <a:fld id="{97072161-D5B2-4BBC-ABE5-5CA92692CA87}" type="slidenum">
              <a:rPr lang="es-SV" smtClean="0"/>
              <a:t>6</a:t>
            </a:fld>
            <a:endParaRPr lang="es-SV"/>
          </a:p>
        </p:txBody>
      </p:sp>
    </p:spTree>
    <p:extLst>
      <p:ext uri="{BB962C8B-B14F-4D97-AF65-F5344CB8AC3E}">
        <p14:creationId xmlns:p14="http://schemas.microsoft.com/office/powerpoint/2010/main" val="209719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SV" dirty="0"/>
              <a:t>Socializar brevemente el contenido a desarrollarse en la presentación.</a:t>
            </a:r>
          </a:p>
        </p:txBody>
      </p:sp>
      <p:sp>
        <p:nvSpPr>
          <p:cNvPr id="4" name="Marcador de número de diapositiva 3"/>
          <p:cNvSpPr>
            <a:spLocks noGrp="1"/>
          </p:cNvSpPr>
          <p:nvPr>
            <p:ph type="sldNum" sz="quarter" idx="5"/>
          </p:nvPr>
        </p:nvSpPr>
        <p:spPr/>
        <p:txBody>
          <a:bodyPr/>
          <a:lstStyle/>
          <a:p>
            <a:fld id="{97072161-D5B2-4BBC-ABE5-5CA92692CA87}" type="slidenum">
              <a:rPr lang="es-SV" smtClean="0"/>
              <a:t>7</a:t>
            </a:fld>
            <a:endParaRPr lang="es-SV"/>
          </a:p>
        </p:txBody>
      </p:sp>
    </p:spTree>
    <p:extLst>
      <p:ext uri="{BB962C8B-B14F-4D97-AF65-F5344CB8AC3E}">
        <p14:creationId xmlns:p14="http://schemas.microsoft.com/office/powerpoint/2010/main" val="1795579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SV" sz="1200" b="0" i="0" kern="1200" dirty="0">
                <a:solidFill>
                  <a:schemeClr val="tx1"/>
                </a:solidFill>
                <a:effectLst/>
                <a:latin typeface="+mn-lt"/>
                <a:ea typeface="+mn-ea"/>
                <a:cs typeface="+mn-cs"/>
              </a:rPr>
              <a:t>La persona facilitadora hará la pregunta al pleno ¿Cómo podemos definir la actividad física?   Escuchará las participaciones y explicará lo siguiente:</a:t>
            </a:r>
          </a:p>
          <a:p>
            <a:pPr marL="0" marR="0" lvl="0" indent="0" algn="l" defTabSz="914400" rtl="0" eaLnBrk="1" fontAlgn="auto" latinLnBrk="0" hangingPunct="1">
              <a:lnSpc>
                <a:spcPct val="100000"/>
              </a:lnSpc>
              <a:spcBef>
                <a:spcPts val="0"/>
              </a:spcBef>
              <a:spcAft>
                <a:spcPts val="0"/>
              </a:spcAft>
              <a:buClrTx/>
              <a:buSzTx/>
              <a:buFontTx/>
              <a:buNone/>
              <a:tabLst/>
              <a:defRPr/>
            </a:pPr>
            <a:r>
              <a:rPr lang="es-SV" sz="1200" b="0" i="0" kern="1200" dirty="0">
                <a:solidFill>
                  <a:schemeClr val="tx1"/>
                </a:solidFill>
                <a:effectLst/>
                <a:latin typeface="+mn-lt"/>
                <a:ea typeface="+mn-ea"/>
                <a:cs typeface="+mn-cs"/>
              </a:rPr>
              <a:t>La OMS define la actividad física como cualquier movimiento corporal producido por los músculos esqueléticos, </a:t>
            </a:r>
            <a:r>
              <a:rPr lang="es-SV" sz="1200" dirty="0"/>
              <a:t>que aumente considerablemente el ritmo cardiaco y el gasto de energía.</a:t>
            </a:r>
          </a:p>
          <a:p>
            <a:pPr marL="0" marR="0" lvl="0" indent="0" algn="l" defTabSz="914400" rtl="0" eaLnBrk="1" fontAlgn="auto" latinLnBrk="0" hangingPunct="1">
              <a:lnSpc>
                <a:spcPct val="100000"/>
              </a:lnSpc>
              <a:spcBef>
                <a:spcPts val="0"/>
              </a:spcBef>
              <a:spcAft>
                <a:spcPts val="0"/>
              </a:spcAft>
              <a:buClrTx/>
              <a:buSzTx/>
              <a:buFontTx/>
              <a:buNone/>
              <a:tabLst/>
              <a:defRPr/>
            </a:pPr>
            <a:r>
              <a:rPr lang="es-SV" sz="1200" b="0" i="0" kern="1200" dirty="0">
                <a:solidFill>
                  <a:schemeClr val="tx1"/>
                </a:solidFill>
                <a:effectLst/>
                <a:latin typeface="+mn-lt"/>
                <a:ea typeface="+mn-ea"/>
                <a:cs typeface="+mn-cs"/>
              </a:rPr>
              <a:t>. La actividad física hace referencia a todo movimiento, incluso durante el tiempo de ocio, para desplazarse a determinados lugares y desde ellos, o como parte del trabajo de una persona.</a:t>
            </a:r>
            <a:endParaRPr lang="es-SV" dirty="0"/>
          </a:p>
        </p:txBody>
      </p:sp>
      <p:sp>
        <p:nvSpPr>
          <p:cNvPr id="4" name="Marcador de número de diapositiva 3"/>
          <p:cNvSpPr>
            <a:spLocks noGrp="1"/>
          </p:cNvSpPr>
          <p:nvPr>
            <p:ph type="sldNum" sz="quarter" idx="5"/>
          </p:nvPr>
        </p:nvSpPr>
        <p:spPr/>
        <p:txBody>
          <a:bodyPr/>
          <a:lstStyle/>
          <a:p>
            <a:fld id="{97072161-D5B2-4BBC-ABE5-5CA92692CA87}" type="slidenum">
              <a:rPr lang="es-SV" smtClean="0"/>
              <a:t>8</a:t>
            </a:fld>
            <a:endParaRPr lang="es-SV"/>
          </a:p>
        </p:txBody>
      </p:sp>
    </p:spTree>
    <p:extLst>
      <p:ext uri="{BB962C8B-B14F-4D97-AF65-F5344CB8AC3E}">
        <p14:creationId xmlns:p14="http://schemas.microsoft.com/office/powerpoint/2010/main" val="697766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SV" dirty="0"/>
              <a:t>La persona facilitadora explica: La inactividad física se define como la Actividad física muy liviana, breve o  infrecuente para proporcionar suficiente estimulo al cuerpo. Puede ser de dos tipos: falta total de actividad física, estilo de vida sedentario.</a:t>
            </a:r>
          </a:p>
          <a:p>
            <a:pPr marL="0" marR="0" lvl="0" indent="0" algn="l" defTabSz="914400" rtl="0" eaLnBrk="1" fontAlgn="auto" latinLnBrk="0" hangingPunct="1">
              <a:lnSpc>
                <a:spcPct val="100000"/>
              </a:lnSpc>
              <a:spcBef>
                <a:spcPts val="0"/>
              </a:spcBef>
              <a:spcAft>
                <a:spcPts val="0"/>
              </a:spcAft>
              <a:buClrTx/>
              <a:buSzTx/>
              <a:buFontTx/>
              <a:buNone/>
              <a:tabLst/>
              <a:defRPr/>
            </a:pPr>
            <a:r>
              <a:rPr lang="es-SV" dirty="0"/>
              <a:t>Luego pregunta a las personas </a:t>
            </a:r>
            <a:r>
              <a:rPr lang="es-SV" dirty="0" err="1"/>
              <a:t>partipantes</a:t>
            </a:r>
            <a:r>
              <a:rPr lang="es-SV" dirty="0"/>
              <a:t>: ¿Pueden darme ejemplos de falta de actividad física y estilos de vida sedentarios?   Escucha y luego explica:</a:t>
            </a:r>
          </a:p>
          <a:p>
            <a:r>
              <a:rPr lang="es-SV" sz="1200" b="0" i="0" kern="1200" dirty="0">
                <a:solidFill>
                  <a:schemeClr val="tx1"/>
                </a:solidFill>
                <a:effectLst/>
                <a:latin typeface="+mn-lt"/>
                <a:ea typeface="+mn-ea"/>
                <a:cs typeface="+mn-cs"/>
              </a:rPr>
              <a:t>La inactividad física ocupa el cuarto lugar entre los principales factores de riesgo de mortalidad a escala mundial y provoca el 6% de las muertes. Aproximadamente, 3,2 millones de personas mueren cada año por causa de la inactividad física.</a:t>
            </a:r>
          </a:p>
          <a:p>
            <a:r>
              <a:rPr lang="es-SV" sz="1200" b="0" i="0" kern="1200" dirty="0">
                <a:solidFill>
                  <a:schemeClr val="tx1"/>
                </a:solidFill>
                <a:effectLst/>
                <a:latin typeface="+mn-lt"/>
                <a:ea typeface="+mn-ea"/>
                <a:cs typeface="+mn-cs"/>
              </a:rPr>
              <a:t>Uno de cada tres adultos no realiza un nivel suficiente de actividad física. La inactividad física está en aumento en</a:t>
            </a:r>
            <a:r>
              <a:rPr lang="es-SV" sz="1200" b="1" i="0" kern="1200" dirty="0">
                <a:solidFill>
                  <a:schemeClr val="tx1"/>
                </a:solidFill>
                <a:effectLst/>
                <a:latin typeface="+mn-lt"/>
                <a:ea typeface="+mn-ea"/>
                <a:cs typeface="+mn-cs"/>
              </a:rPr>
              <a:t> muchos países, lo que incrementa la carga de enfermedades no transmisibles y afecta a la salud general en todo el mundo.</a:t>
            </a:r>
            <a:r>
              <a:rPr lang="es-SV" sz="1200" b="0" i="0" kern="1200" dirty="0">
                <a:solidFill>
                  <a:schemeClr val="tx1"/>
                </a:solidFill>
                <a:effectLst/>
                <a:latin typeface="+mn-lt"/>
                <a:ea typeface="+mn-ea"/>
                <a:cs typeface="+mn-cs"/>
              </a:rPr>
              <a:t> Las personas con un nivel insuficiente de actividad física presentan un riesgo de muerte entre el 20% y el 30% superior que las que realizan al menos 30 minutos de actividad física moderada </a:t>
            </a:r>
            <a:endParaRPr lang="es-SV" dirty="0"/>
          </a:p>
        </p:txBody>
      </p:sp>
      <p:sp>
        <p:nvSpPr>
          <p:cNvPr id="4" name="Marcador de número de diapositiva 3"/>
          <p:cNvSpPr>
            <a:spLocks noGrp="1"/>
          </p:cNvSpPr>
          <p:nvPr>
            <p:ph type="sldNum" sz="quarter" idx="5"/>
          </p:nvPr>
        </p:nvSpPr>
        <p:spPr/>
        <p:txBody>
          <a:bodyPr/>
          <a:lstStyle/>
          <a:p>
            <a:fld id="{97072161-D5B2-4BBC-ABE5-5CA92692CA87}" type="slidenum">
              <a:rPr lang="es-SV" smtClean="0"/>
              <a:t>9</a:t>
            </a:fld>
            <a:endParaRPr lang="es-SV"/>
          </a:p>
        </p:txBody>
      </p:sp>
    </p:spTree>
    <p:extLst>
      <p:ext uri="{BB962C8B-B14F-4D97-AF65-F5344CB8AC3E}">
        <p14:creationId xmlns:p14="http://schemas.microsoft.com/office/powerpoint/2010/main" val="3063393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SV" sz="1200" b="0" i="0" kern="1200" dirty="0">
                <a:solidFill>
                  <a:schemeClr val="tx1"/>
                </a:solidFill>
                <a:effectLst/>
                <a:latin typeface="+mn-lt"/>
                <a:ea typeface="+mn-ea"/>
                <a:cs typeface="+mn-cs"/>
              </a:rPr>
              <a:t>La persona facilitadora explica:</a:t>
            </a:r>
          </a:p>
          <a:p>
            <a:r>
              <a:rPr lang="es-SV" sz="1200" b="0" i="0" kern="1200" dirty="0">
                <a:solidFill>
                  <a:schemeClr val="tx1"/>
                </a:solidFill>
                <a:effectLst/>
                <a:latin typeface="+mn-lt"/>
                <a:ea typeface="+mn-ea"/>
                <a:cs typeface="+mn-cs"/>
              </a:rPr>
              <a:t>La actividad física regular, como caminar, montar en bicicleta, pedalear, practicar deportes o participar en actividades recreativas, es muy beneficiosa para la salud. Es mejor realizar cualquier actividad física que no realizar ninguna. </a:t>
            </a:r>
          </a:p>
          <a:p>
            <a:r>
              <a:rPr lang="es-SV" sz="1200" b="0" i="0" kern="1200" dirty="0">
                <a:solidFill>
                  <a:schemeClr val="tx1"/>
                </a:solidFill>
                <a:effectLst/>
                <a:latin typeface="+mn-lt"/>
                <a:ea typeface="+mn-ea"/>
                <a:cs typeface="+mn-cs"/>
              </a:rPr>
              <a:t>Los tipos de actividad física que realizamos son los siguientes: </a:t>
            </a:r>
          </a:p>
          <a:p>
            <a:pPr marL="171450" indent="-171450">
              <a:spcBef>
                <a:spcPts val="0"/>
              </a:spcBef>
              <a:spcAft>
                <a:spcPts val="1600"/>
              </a:spcAft>
              <a:buFont typeface="Arial" panose="020B0604020202020204" pitchFamily="34" charset="0"/>
              <a:buChar char="•"/>
            </a:pPr>
            <a:r>
              <a:rPr lang="es-SV" sz="1200" dirty="0"/>
              <a:t>Actividad física realizada en el cumplimiento de las funciones laborales.</a:t>
            </a:r>
          </a:p>
          <a:p>
            <a:pPr marL="171450" indent="-171450">
              <a:spcBef>
                <a:spcPts val="0"/>
              </a:spcBef>
              <a:spcAft>
                <a:spcPts val="1600"/>
              </a:spcAft>
              <a:buFont typeface="Arial" panose="020B0604020202020204" pitchFamily="34" charset="0"/>
              <a:buChar char="•"/>
            </a:pPr>
            <a:endParaRPr lang="es-SV" sz="1200" dirty="0"/>
          </a:p>
          <a:p>
            <a:pPr marL="171450" indent="-171450">
              <a:spcBef>
                <a:spcPts val="0"/>
              </a:spcBef>
              <a:spcAft>
                <a:spcPts val="1600"/>
              </a:spcAft>
              <a:buFont typeface="Arial" panose="020B0604020202020204" pitchFamily="34" charset="0"/>
              <a:buChar char="•"/>
            </a:pPr>
            <a:r>
              <a:rPr lang="es-SV" sz="1200" dirty="0"/>
              <a:t>Actividades físicas que forman parte del estilo de vida.</a:t>
            </a:r>
          </a:p>
          <a:p>
            <a:pPr marL="171450" indent="-171450">
              <a:spcBef>
                <a:spcPts val="0"/>
              </a:spcBef>
              <a:spcAft>
                <a:spcPts val="1600"/>
              </a:spcAft>
              <a:buFont typeface="Arial" panose="020B0604020202020204" pitchFamily="34" charset="0"/>
              <a:buChar char="•"/>
            </a:pPr>
            <a:endParaRPr lang="es-SV" sz="1200" dirty="0"/>
          </a:p>
          <a:p>
            <a:pPr marL="171450" indent="-171450">
              <a:spcBef>
                <a:spcPts val="0"/>
              </a:spcBef>
              <a:spcAft>
                <a:spcPts val="1600"/>
              </a:spcAft>
              <a:buFont typeface="Arial" panose="020B0604020202020204" pitchFamily="34" charset="0"/>
              <a:buChar char="•"/>
            </a:pPr>
            <a:r>
              <a:rPr lang="es-SV" sz="1200" dirty="0"/>
              <a:t>Actividades físicas en el tiempo libre.</a:t>
            </a:r>
          </a:p>
          <a:p>
            <a:pPr marL="171450" indent="-171450">
              <a:spcBef>
                <a:spcPts val="0"/>
              </a:spcBef>
              <a:spcAft>
                <a:spcPts val="1600"/>
              </a:spcAft>
              <a:buFont typeface="Arial" panose="020B0604020202020204" pitchFamily="34" charset="0"/>
              <a:buChar char="•"/>
            </a:pPr>
            <a:endParaRPr lang="es-SV" sz="1200" dirty="0"/>
          </a:p>
          <a:p>
            <a:pPr marL="171450" indent="-171450">
              <a:spcBef>
                <a:spcPts val="0"/>
              </a:spcBef>
              <a:spcAft>
                <a:spcPts val="1600"/>
              </a:spcAft>
              <a:buFont typeface="Arial" panose="020B0604020202020204" pitchFamily="34" charset="0"/>
              <a:buChar char="•"/>
            </a:pPr>
            <a:r>
              <a:rPr lang="es-SV" sz="1200" dirty="0"/>
              <a:t>Ejercicio físico</a:t>
            </a:r>
          </a:p>
          <a:p>
            <a:r>
              <a:rPr lang="es-SV" dirty="0"/>
              <a:t>Luego solicita a las personas participantes dar ejemplos de estas.</a:t>
            </a:r>
          </a:p>
        </p:txBody>
      </p:sp>
      <p:sp>
        <p:nvSpPr>
          <p:cNvPr id="4" name="Marcador de número de diapositiva 3"/>
          <p:cNvSpPr>
            <a:spLocks noGrp="1"/>
          </p:cNvSpPr>
          <p:nvPr>
            <p:ph type="sldNum" sz="quarter" idx="5"/>
          </p:nvPr>
        </p:nvSpPr>
        <p:spPr/>
        <p:txBody>
          <a:bodyPr/>
          <a:lstStyle/>
          <a:p>
            <a:fld id="{97072161-D5B2-4BBC-ABE5-5CA92692CA87}" type="slidenum">
              <a:rPr lang="es-SV" smtClean="0"/>
              <a:t>10</a:t>
            </a:fld>
            <a:endParaRPr lang="es-SV"/>
          </a:p>
        </p:txBody>
      </p:sp>
    </p:spTree>
    <p:extLst>
      <p:ext uri="{BB962C8B-B14F-4D97-AF65-F5344CB8AC3E}">
        <p14:creationId xmlns:p14="http://schemas.microsoft.com/office/powerpoint/2010/main" val="2375727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SV" sz="1200" b="1" i="0" kern="1200" dirty="0">
                <a:solidFill>
                  <a:schemeClr val="tx1"/>
                </a:solidFill>
                <a:effectLst/>
                <a:latin typeface="+mn-lt"/>
                <a:ea typeface="+mn-ea"/>
                <a:cs typeface="+mn-cs"/>
              </a:rPr>
              <a:t>La persona facilitadora explica: actividad</a:t>
            </a:r>
            <a:r>
              <a:rPr lang="es-SV" sz="1200" b="0" i="0" kern="1200" dirty="0">
                <a:solidFill>
                  <a:schemeClr val="tx1"/>
                </a:solidFill>
                <a:effectLst/>
                <a:latin typeface="+mn-lt"/>
                <a:ea typeface="+mn-ea"/>
                <a:cs typeface="+mn-cs"/>
              </a:rPr>
              <a:t> </a:t>
            </a:r>
            <a:r>
              <a:rPr lang="es-SV" sz="1200" b="1" i="0" kern="1200" dirty="0">
                <a:solidFill>
                  <a:schemeClr val="tx1"/>
                </a:solidFill>
                <a:effectLst/>
                <a:latin typeface="+mn-lt"/>
                <a:ea typeface="+mn-ea"/>
                <a:cs typeface="+mn-cs"/>
              </a:rPr>
              <a:t>física</a:t>
            </a:r>
            <a:r>
              <a:rPr lang="es-SV" sz="1200" b="0" i="0" kern="1200" dirty="0">
                <a:solidFill>
                  <a:schemeClr val="tx1"/>
                </a:solidFill>
                <a:effectLst/>
                <a:latin typeface="+mn-lt"/>
                <a:ea typeface="+mn-ea"/>
                <a:cs typeface="+mn-cs"/>
              </a:rPr>
              <a:t> </a:t>
            </a:r>
            <a:r>
              <a:rPr lang="es-SV" sz="1200" b="1" i="0" kern="1200" dirty="0">
                <a:solidFill>
                  <a:schemeClr val="tx1"/>
                </a:solidFill>
                <a:effectLst/>
                <a:latin typeface="+mn-lt"/>
                <a:ea typeface="+mn-ea"/>
                <a:cs typeface="+mn-cs"/>
              </a:rPr>
              <a:t>saludable</a:t>
            </a:r>
            <a:r>
              <a:rPr lang="es-SV" sz="1200" b="0" i="0" kern="1200" dirty="0">
                <a:solidFill>
                  <a:schemeClr val="tx1"/>
                </a:solidFill>
                <a:effectLst/>
                <a:latin typeface="+mn-lt"/>
                <a:ea typeface="+mn-ea"/>
                <a:cs typeface="+mn-cs"/>
              </a:rPr>
              <a:t> es aquella que se realiza con las características de frecuencia, duración e intensidad necesarias para promover o mejorar la salud, según las condiciones de cada persona”. La zona </a:t>
            </a:r>
            <a:r>
              <a:rPr lang="es-SV" sz="1200" b="1" i="0" kern="1200" dirty="0">
                <a:solidFill>
                  <a:schemeClr val="tx1"/>
                </a:solidFill>
                <a:effectLst/>
                <a:latin typeface="+mn-lt"/>
                <a:ea typeface="+mn-ea"/>
                <a:cs typeface="+mn-cs"/>
              </a:rPr>
              <a:t>de actividad física saludable</a:t>
            </a:r>
            <a:r>
              <a:rPr lang="es-SV" sz="1200" b="0" i="0" kern="1200" dirty="0">
                <a:solidFill>
                  <a:schemeClr val="tx1"/>
                </a:solidFill>
                <a:effectLst/>
                <a:latin typeface="+mn-lt"/>
                <a:ea typeface="+mn-ea"/>
                <a:cs typeface="+mn-cs"/>
              </a:rPr>
              <a:t> es la zona en la que debe trabajar nuestro corazón para que no se dañe ni resulte perjudicado. </a:t>
            </a:r>
          </a:p>
          <a:p>
            <a:r>
              <a:rPr lang="es-SV" sz="1200" b="0" i="0" kern="1200" dirty="0">
                <a:solidFill>
                  <a:schemeClr val="tx1"/>
                </a:solidFill>
                <a:effectLst/>
                <a:latin typeface="+mn-lt"/>
                <a:ea typeface="+mn-ea"/>
                <a:cs typeface="+mn-cs"/>
              </a:rPr>
              <a:t>Luego lee los dos tipos de actividad física para las personas adultas que no realizan ningún deporte.</a:t>
            </a:r>
            <a:endParaRPr lang="es-SV" dirty="0"/>
          </a:p>
        </p:txBody>
      </p:sp>
      <p:sp>
        <p:nvSpPr>
          <p:cNvPr id="4" name="Marcador de número de diapositiva 3"/>
          <p:cNvSpPr>
            <a:spLocks noGrp="1"/>
          </p:cNvSpPr>
          <p:nvPr>
            <p:ph type="sldNum" sz="quarter" idx="5"/>
          </p:nvPr>
        </p:nvSpPr>
        <p:spPr/>
        <p:txBody>
          <a:bodyPr/>
          <a:lstStyle/>
          <a:p>
            <a:fld id="{97072161-D5B2-4BBC-ABE5-5CA92692CA87}" type="slidenum">
              <a:rPr lang="es-SV" smtClean="0"/>
              <a:t>11</a:t>
            </a:fld>
            <a:endParaRPr lang="es-SV"/>
          </a:p>
        </p:txBody>
      </p:sp>
    </p:spTree>
    <p:extLst>
      <p:ext uri="{BB962C8B-B14F-4D97-AF65-F5344CB8AC3E}">
        <p14:creationId xmlns:p14="http://schemas.microsoft.com/office/powerpoint/2010/main" val="22644978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bg1">
            <a:lumMod val="95000"/>
          </a:schemeClr>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SV" dirty="0"/>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SV"/>
          </a:p>
        </p:txBody>
      </p:sp>
      <p:sp>
        <p:nvSpPr>
          <p:cNvPr id="4" name="Marcador de fecha 3"/>
          <p:cNvSpPr>
            <a:spLocks noGrp="1"/>
          </p:cNvSpPr>
          <p:nvPr>
            <p:ph type="dt" sz="half" idx="10"/>
          </p:nvPr>
        </p:nvSpPr>
        <p:spPr/>
        <p:txBody>
          <a:bodyPr/>
          <a:lstStyle/>
          <a:p>
            <a:fld id="{D7C3C5C4-3E08-43BE-9F31-7D9659368C7F}" type="datetimeFigureOut">
              <a:rPr lang="es-SV" smtClean="0"/>
              <a:t>22/02/2022</a:t>
            </a:fld>
            <a:endParaRPr lang="es-SV"/>
          </a:p>
        </p:txBody>
      </p:sp>
      <p:sp>
        <p:nvSpPr>
          <p:cNvPr id="5" name="Marcador de pie de página 4"/>
          <p:cNvSpPr>
            <a:spLocks noGrp="1"/>
          </p:cNvSpPr>
          <p:nvPr>
            <p:ph type="ftr" sz="quarter" idx="11"/>
          </p:nvPr>
        </p:nvSpPr>
        <p:spPr/>
        <p:txBody>
          <a:bodyPr/>
          <a:lstStyle/>
          <a:p>
            <a:endParaRPr lang="es-SV"/>
          </a:p>
        </p:txBody>
      </p:sp>
      <p:sp>
        <p:nvSpPr>
          <p:cNvPr id="6" name="Marcador de número de diapositiva 5"/>
          <p:cNvSpPr>
            <a:spLocks noGrp="1"/>
          </p:cNvSpPr>
          <p:nvPr>
            <p:ph type="sldNum" sz="quarter" idx="12"/>
          </p:nvPr>
        </p:nvSpPr>
        <p:spPr/>
        <p:txBody>
          <a:bodyPr/>
          <a:lstStyle/>
          <a:p>
            <a:fld id="{74AC6AB9-1977-49F9-8A06-F46433C43552}" type="slidenum">
              <a:rPr lang="es-SV" smtClean="0"/>
              <a:t>‹Nº›</a:t>
            </a:fld>
            <a:endParaRPr lang="es-SV"/>
          </a:p>
        </p:txBody>
      </p:sp>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4808" y="265572"/>
            <a:ext cx="646784" cy="709306"/>
          </a:xfrm>
          <a:prstGeom prst="rect">
            <a:avLst/>
          </a:prstGeom>
        </p:spPr>
      </p:pic>
    </p:spTree>
    <p:extLst>
      <p:ext uri="{BB962C8B-B14F-4D97-AF65-F5344CB8AC3E}">
        <p14:creationId xmlns:p14="http://schemas.microsoft.com/office/powerpoint/2010/main" val="1280920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SV"/>
          </a:p>
        </p:txBody>
      </p:sp>
      <p:sp>
        <p:nvSpPr>
          <p:cNvPr id="3" name="Marcador de texto vertical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p:cNvSpPr>
            <a:spLocks noGrp="1"/>
          </p:cNvSpPr>
          <p:nvPr>
            <p:ph type="dt" sz="half" idx="10"/>
          </p:nvPr>
        </p:nvSpPr>
        <p:spPr/>
        <p:txBody>
          <a:bodyPr/>
          <a:lstStyle/>
          <a:p>
            <a:fld id="{D7C3C5C4-3E08-43BE-9F31-7D9659368C7F}" type="datetimeFigureOut">
              <a:rPr lang="es-SV" smtClean="0"/>
              <a:t>22/02/2022</a:t>
            </a:fld>
            <a:endParaRPr lang="es-SV"/>
          </a:p>
        </p:txBody>
      </p:sp>
      <p:sp>
        <p:nvSpPr>
          <p:cNvPr id="5" name="Marcador de pie de página 4"/>
          <p:cNvSpPr>
            <a:spLocks noGrp="1"/>
          </p:cNvSpPr>
          <p:nvPr>
            <p:ph type="ftr" sz="quarter" idx="11"/>
          </p:nvPr>
        </p:nvSpPr>
        <p:spPr/>
        <p:txBody>
          <a:bodyPr/>
          <a:lstStyle/>
          <a:p>
            <a:endParaRPr lang="es-SV"/>
          </a:p>
        </p:txBody>
      </p:sp>
      <p:sp>
        <p:nvSpPr>
          <p:cNvPr id="6" name="Marcador de número de diapositiva 5"/>
          <p:cNvSpPr>
            <a:spLocks noGrp="1"/>
          </p:cNvSpPr>
          <p:nvPr>
            <p:ph type="sldNum" sz="quarter" idx="12"/>
          </p:nvPr>
        </p:nvSpPr>
        <p:spPr/>
        <p:txBody>
          <a:bodyPr/>
          <a:lstStyle/>
          <a:p>
            <a:fld id="{74AC6AB9-1977-49F9-8A06-F46433C43552}" type="slidenum">
              <a:rPr lang="es-SV" smtClean="0"/>
              <a:t>‹Nº›</a:t>
            </a:fld>
            <a:endParaRPr lang="es-SV"/>
          </a:p>
        </p:txBody>
      </p:sp>
    </p:spTree>
    <p:extLst>
      <p:ext uri="{BB962C8B-B14F-4D97-AF65-F5344CB8AC3E}">
        <p14:creationId xmlns:p14="http://schemas.microsoft.com/office/powerpoint/2010/main" val="2210599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SV"/>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p:cNvSpPr>
            <a:spLocks noGrp="1"/>
          </p:cNvSpPr>
          <p:nvPr>
            <p:ph type="dt" sz="half" idx="10"/>
          </p:nvPr>
        </p:nvSpPr>
        <p:spPr/>
        <p:txBody>
          <a:bodyPr/>
          <a:lstStyle/>
          <a:p>
            <a:fld id="{D7C3C5C4-3E08-43BE-9F31-7D9659368C7F}" type="datetimeFigureOut">
              <a:rPr lang="es-SV" smtClean="0"/>
              <a:t>22/02/2022</a:t>
            </a:fld>
            <a:endParaRPr lang="es-SV"/>
          </a:p>
        </p:txBody>
      </p:sp>
      <p:sp>
        <p:nvSpPr>
          <p:cNvPr id="5" name="Marcador de pie de página 4"/>
          <p:cNvSpPr>
            <a:spLocks noGrp="1"/>
          </p:cNvSpPr>
          <p:nvPr>
            <p:ph type="ftr" sz="quarter" idx="11"/>
          </p:nvPr>
        </p:nvSpPr>
        <p:spPr/>
        <p:txBody>
          <a:bodyPr/>
          <a:lstStyle/>
          <a:p>
            <a:endParaRPr lang="es-SV"/>
          </a:p>
        </p:txBody>
      </p:sp>
      <p:sp>
        <p:nvSpPr>
          <p:cNvPr id="6" name="Marcador de número de diapositiva 5"/>
          <p:cNvSpPr>
            <a:spLocks noGrp="1"/>
          </p:cNvSpPr>
          <p:nvPr>
            <p:ph type="sldNum" sz="quarter" idx="12"/>
          </p:nvPr>
        </p:nvSpPr>
        <p:spPr/>
        <p:txBody>
          <a:bodyPr/>
          <a:lstStyle/>
          <a:p>
            <a:fld id="{74AC6AB9-1977-49F9-8A06-F46433C43552}" type="slidenum">
              <a:rPr lang="es-SV" smtClean="0"/>
              <a:t>‹Nº›</a:t>
            </a:fld>
            <a:endParaRPr lang="es-SV"/>
          </a:p>
        </p:txBody>
      </p:sp>
    </p:spTree>
    <p:extLst>
      <p:ext uri="{BB962C8B-B14F-4D97-AF65-F5344CB8AC3E}">
        <p14:creationId xmlns:p14="http://schemas.microsoft.com/office/powerpoint/2010/main" val="4088208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SV"/>
          </a:p>
        </p:txBody>
      </p:sp>
      <p:sp>
        <p:nvSpPr>
          <p:cNvPr id="3" name="Marcador de contenido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p:cNvSpPr>
            <a:spLocks noGrp="1"/>
          </p:cNvSpPr>
          <p:nvPr>
            <p:ph type="dt" sz="half" idx="10"/>
          </p:nvPr>
        </p:nvSpPr>
        <p:spPr/>
        <p:txBody>
          <a:bodyPr/>
          <a:lstStyle/>
          <a:p>
            <a:fld id="{D7C3C5C4-3E08-43BE-9F31-7D9659368C7F}" type="datetimeFigureOut">
              <a:rPr lang="es-SV" smtClean="0"/>
              <a:t>22/02/2022</a:t>
            </a:fld>
            <a:endParaRPr lang="es-SV"/>
          </a:p>
        </p:txBody>
      </p:sp>
      <p:sp>
        <p:nvSpPr>
          <p:cNvPr id="5" name="Marcador de pie de página 4"/>
          <p:cNvSpPr>
            <a:spLocks noGrp="1"/>
          </p:cNvSpPr>
          <p:nvPr>
            <p:ph type="ftr" sz="quarter" idx="11"/>
          </p:nvPr>
        </p:nvSpPr>
        <p:spPr/>
        <p:txBody>
          <a:bodyPr/>
          <a:lstStyle/>
          <a:p>
            <a:endParaRPr lang="es-SV"/>
          </a:p>
        </p:txBody>
      </p:sp>
      <p:sp>
        <p:nvSpPr>
          <p:cNvPr id="6" name="Marcador de número de diapositiva 5"/>
          <p:cNvSpPr>
            <a:spLocks noGrp="1"/>
          </p:cNvSpPr>
          <p:nvPr>
            <p:ph type="sldNum" sz="quarter" idx="12"/>
          </p:nvPr>
        </p:nvSpPr>
        <p:spPr/>
        <p:txBody>
          <a:bodyPr/>
          <a:lstStyle/>
          <a:p>
            <a:fld id="{74AC6AB9-1977-49F9-8A06-F46433C43552}" type="slidenum">
              <a:rPr lang="es-SV" smtClean="0"/>
              <a:t>‹Nº›</a:t>
            </a:fld>
            <a:endParaRPr lang="es-SV"/>
          </a:p>
        </p:txBody>
      </p:sp>
    </p:spTree>
    <p:extLst>
      <p:ext uri="{BB962C8B-B14F-4D97-AF65-F5344CB8AC3E}">
        <p14:creationId xmlns:p14="http://schemas.microsoft.com/office/powerpoint/2010/main" val="451052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SV"/>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p:cNvSpPr>
            <a:spLocks noGrp="1"/>
          </p:cNvSpPr>
          <p:nvPr>
            <p:ph type="dt" sz="half" idx="10"/>
          </p:nvPr>
        </p:nvSpPr>
        <p:spPr/>
        <p:txBody>
          <a:bodyPr/>
          <a:lstStyle/>
          <a:p>
            <a:fld id="{D7C3C5C4-3E08-43BE-9F31-7D9659368C7F}" type="datetimeFigureOut">
              <a:rPr lang="es-SV" smtClean="0"/>
              <a:t>22/02/2022</a:t>
            </a:fld>
            <a:endParaRPr lang="es-SV"/>
          </a:p>
        </p:txBody>
      </p:sp>
      <p:sp>
        <p:nvSpPr>
          <p:cNvPr id="5" name="Marcador de pie de página 4"/>
          <p:cNvSpPr>
            <a:spLocks noGrp="1"/>
          </p:cNvSpPr>
          <p:nvPr>
            <p:ph type="ftr" sz="quarter" idx="11"/>
          </p:nvPr>
        </p:nvSpPr>
        <p:spPr/>
        <p:txBody>
          <a:bodyPr/>
          <a:lstStyle/>
          <a:p>
            <a:endParaRPr lang="es-SV"/>
          </a:p>
        </p:txBody>
      </p:sp>
      <p:sp>
        <p:nvSpPr>
          <p:cNvPr id="6" name="Marcador de número de diapositiva 5"/>
          <p:cNvSpPr>
            <a:spLocks noGrp="1"/>
          </p:cNvSpPr>
          <p:nvPr>
            <p:ph type="sldNum" sz="quarter" idx="12"/>
          </p:nvPr>
        </p:nvSpPr>
        <p:spPr/>
        <p:txBody>
          <a:bodyPr/>
          <a:lstStyle/>
          <a:p>
            <a:fld id="{74AC6AB9-1977-49F9-8A06-F46433C43552}" type="slidenum">
              <a:rPr lang="es-SV" smtClean="0"/>
              <a:t>‹Nº›</a:t>
            </a:fld>
            <a:endParaRPr lang="es-SV"/>
          </a:p>
        </p:txBody>
      </p:sp>
    </p:spTree>
    <p:extLst>
      <p:ext uri="{BB962C8B-B14F-4D97-AF65-F5344CB8AC3E}">
        <p14:creationId xmlns:p14="http://schemas.microsoft.com/office/powerpoint/2010/main" val="1330147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SV"/>
          </a:p>
        </p:txBody>
      </p:sp>
      <p:sp>
        <p:nvSpPr>
          <p:cNvPr id="3" name="Marcador de contenido 2"/>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contenido 3"/>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Marcador de fecha 4"/>
          <p:cNvSpPr>
            <a:spLocks noGrp="1"/>
          </p:cNvSpPr>
          <p:nvPr>
            <p:ph type="dt" sz="half" idx="10"/>
          </p:nvPr>
        </p:nvSpPr>
        <p:spPr/>
        <p:txBody>
          <a:bodyPr/>
          <a:lstStyle/>
          <a:p>
            <a:fld id="{D7C3C5C4-3E08-43BE-9F31-7D9659368C7F}" type="datetimeFigureOut">
              <a:rPr lang="es-SV" smtClean="0"/>
              <a:t>22/02/2022</a:t>
            </a:fld>
            <a:endParaRPr lang="es-SV"/>
          </a:p>
        </p:txBody>
      </p:sp>
      <p:sp>
        <p:nvSpPr>
          <p:cNvPr id="6" name="Marcador de pie de página 5"/>
          <p:cNvSpPr>
            <a:spLocks noGrp="1"/>
          </p:cNvSpPr>
          <p:nvPr>
            <p:ph type="ftr" sz="quarter" idx="11"/>
          </p:nvPr>
        </p:nvSpPr>
        <p:spPr/>
        <p:txBody>
          <a:bodyPr/>
          <a:lstStyle/>
          <a:p>
            <a:endParaRPr lang="es-SV"/>
          </a:p>
        </p:txBody>
      </p:sp>
      <p:sp>
        <p:nvSpPr>
          <p:cNvPr id="7" name="Marcador de número de diapositiva 6"/>
          <p:cNvSpPr>
            <a:spLocks noGrp="1"/>
          </p:cNvSpPr>
          <p:nvPr>
            <p:ph type="sldNum" sz="quarter" idx="12"/>
          </p:nvPr>
        </p:nvSpPr>
        <p:spPr/>
        <p:txBody>
          <a:bodyPr/>
          <a:lstStyle/>
          <a:p>
            <a:fld id="{74AC6AB9-1977-49F9-8A06-F46433C43552}" type="slidenum">
              <a:rPr lang="es-SV" smtClean="0"/>
              <a:t>‹Nº›</a:t>
            </a:fld>
            <a:endParaRPr lang="es-SV"/>
          </a:p>
        </p:txBody>
      </p:sp>
    </p:spTree>
    <p:extLst>
      <p:ext uri="{BB962C8B-B14F-4D97-AF65-F5344CB8AC3E}">
        <p14:creationId xmlns:p14="http://schemas.microsoft.com/office/powerpoint/2010/main" val="1854207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1223248" y="365125"/>
            <a:ext cx="10515600" cy="1325563"/>
          </a:xfrm>
        </p:spPr>
        <p:txBody>
          <a:bodyPr/>
          <a:lstStyle/>
          <a:p>
            <a:r>
              <a:rPr lang="es-ES"/>
              <a:t>Haga clic para modificar el estilo de título del patrón</a:t>
            </a:r>
            <a:endParaRPr lang="es-SV" dirty="0"/>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7" name="Marcador de fecha 6"/>
          <p:cNvSpPr>
            <a:spLocks noGrp="1"/>
          </p:cNvSpPr>
          <p:nvPr>
            <p:ph type="dt" sz="half" idx="10"/>
          </p:nvPr>
        </p:nvSpPr>
        <p:spPr/>
        <p:txBody>
          <a:bodyPr/>
          <a:lstStyle/>
          <a:p>
            <a:fld id="{D7C3C5C4-3E08-43BE-9F31-7D9659368C7F}" type="datetimeFigureOut">
              <a:rPr lang="es-SV" smtClean="0"/>
              <a:t>22/02/2022</a:t>
            </a:fld>
            <a:endParaRPr lang="es-SV"/>
          </a:p>
        </p:txBody>
      </p:sp>
      <p:sp>
        <p:nvSpPr>
          <p:cNvPr id="8" name="Marcador de pie de página 7"/>
          <p:cNvSpPr>
            <a:spLocks noGrp="1"/>
          </p:cNvSpPr>
          <p:nvPr>
            <p:ph type="ftr" sz="quarter" idx="11"/>
          </p:nvPr>
        </p:nvSpPr>
        <p:spPr/>
        <p:txBody>
          <a:bodyPr/>
          <a:lstStyle/>
          <a:p>
            <a:endParaRPr lang="es-SV"/>
          </a:p>
        </p:txBody>
      </p:sp>
      <p:sp>
        <p:nvSpPr>
          <p:cNvPr id="9" name="Marcador de número de diapositiva 8"/>
          <p:cNvSpPr>
            <a:spLocks noGrp="1"/>
          </p:cNvSpPr>
          <p:nvPr>
            <p:ph type="sldNum" sz="quarter" idx="12"/>
          </p:nvPr>
        </p:nvSpPr>
        <p:spPr/>
        <p:txBody>
          <a:bodyPr/>
          <a:lstStyle/>
          <a:p>
            <a:fld id="{74AC6AB9-1977-49F9-8A06-F46433C43552}" type="slidenum">
              <a:rPr lang="es-SV" smtClean="0"/>
              <a:t>‹Nº›</a:t>
            </a:fld>
            <a:endParaRPr lang="es-SV"/>
          </a:p>
        </p:txBody>
      </p:sp>
    </p:spTree>
    <p:extLst>
      <p:ext uri="{BB962C8B-B14F-4D97-AF65-F5344CB8AC3E}">
        <p14:creationId xmlns:p14="http://schemas.microsoft.com/office/powerpoint/2010/main" val="520608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1415844" y="312096"/>
            <a:ext cx="10261347" cy="1325563"/>
          </a:xfrm>
        </p:spPr>
        <p:txBody>
          <a:bodyPr/>
          <a:lstStyle/>
          <a:p>
            <a:r>
              <a:rPr lang="es-ES"/>
              <a:t>Haga clic para modificar el estilo de título del patrón</a:t>
            </a:r>
            <a:endParaRPr lang="es-SV" dirty="0"/>
          </a:p>
        </p:txBody>
      </p:sp>
      <p:sp>
        <p:nvSpPr>
          <p:cNvPr id="3" name="Marcador de fecha 2"/>
          <p:cNvSpPr>
            <a:spLocks noGrp="1"/>
          </p:cNvSpPr>
          <p:nvPr>
            <p:ph type="dt" sz="half" idx="10"/>
          </p:nvPr>
        </p:nvSpPr>
        <p:spPr/>
        <p:txBody>
          <a:bodyPr/>
          <a:lstStyle/>
          <a:p>
            <a:fld id="{D7C3C5C4-3E08-43BE-9F31-7D9659368C7F}" type="datetimeFigureOut">
              <a:rPr lang="es-SV" smtClean="0"/>
              <a:t>22/02/2022</a:t>
            </a:fld>
            <a:endParaRPr lang="es-SV"/>
          </a:p>
        </p:txBody>
      </p:sp>
      <p:sp>
        <p:nvSpPr>
          <p:cNvPr id="4" name="Marcador de pie de página 3"/>
          <p:cNvSpPr>
            <a:spLocks noGrp="1"/>
          </p:cNvSpPr>
          <p:nvPr>
            <p:ph type="ftr" sz="quarter" idx="11"/>
          </p:nvPr>
        </p:nvSpPr>
        <p:spPr/>
        <p:txBody>
          <a:bodyPr/>
          <a:lstStyle/>
          <a:p>
            <a:endParaRPr lang="es-SV"/>
          </a:p>
        </p:txBody>
      </p:sp>
      <p:sp>
        <p:nvSpPr>
          <p:cNvPr id="5" name="Marcador de número de diapositiva 4"/>
          <p:cNvSpPr>
            <a:spLocks noGrp="1"/>
          </p:cNvSpPr>
          <p:nvPr>
            <p:ph type="sldNum" sz="quarter" idx="12"/>
          </p:nvPr>
        </p:nvSpPr>
        <p:spPr/>
        <p:txBody>
          <a:bodyPr/>
          <a:lstStyle/>
          <a:p>
            <a:fld id="{74AC6AB9-1977-49F9-8A06-F46433C43552}" type="slidenum">
              <a:rPr lang="es-SV" smtClean="0"/>
              <a:t>‹Nº›</a:t>
            </a:fld>
            <a:endParaRPr lang="es-SV"/>
          </a:p>
        </p:txBody>
      </p:sp>
    </p:spTree>
    <p:extLst>
      <p:ext uri="{BB962C8B-B14F-4D97-AF65-F5344CB8AC3E}">
        <p14:creationId xmlns:p14="http://schemas.microsoft.com/office/powerpoint/2010/main" val="3994202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7C3C5C4-3E08-43BE-9F31-7D9659368C7F}" type="datetimeFigureOut">
              <a:rPr lang="es-SV" smtClean="0"/>
              <a:t>22/02/2022</a:t>
            </a:fld>
            <a:endParaRPr lang="es-SV"/>
          </a:p>
        </p:txBody>
      </p:sp>
      <p:sp>
        <p:nvSpPr>
          <p:cNvPr id="3" name="Marcador de pie de página 2"/>
          <p:cNvSpPr>
            <a:spLocks noGrp="1"/>
          </p:cNvSpPr>
          <p:nvPr>
            <p:ph type="ftr" sz="quarter" idx="11"/>
          </p:nvPr>
        </p:nvSpPr>
        <p:spPr/>
        <p:txBody>
          <a:bodyPr/>
          <a:lstStyle/>
          <a:p>
            <a:endParaRPr lang="es-SV"/>
          </a:p>
        </p:txBody>
      </p:sp>
      <p:sp>
        <p:nvSpPr>
          <p:cNvPr id="4" name="Marcador de número de diapositiva 3"/>
          <p:cNvSpPr>
            <a:spLocks noGrp="1"/>
          </p:cNvSpPr>
          <p:nvPr>
            <p:ph type="sldNum" sz="quarter" idx="12"/>
          </p:nvPr>
        </p:nvSpPr>
        <p:spPr/>
        <p:txBody>
          <a:bodyPr/>
          <a:lstStyle/>
          <a:p>
            <a:fld id="{74AC6AB9-1977-49F9-8A06-F46433C43552}" type="slidenum">
              <a:rPr lang="es-SV" smtClean="0"/>
              <a:t>‹Nº›</a:t>
            </a:fld>
            <a:endParaRPr lang="es-SV"/>
          </a:p>
        </p:txBody>
      </p:sp>
    </p:spTree>
    <p:extLst>
      <p:ext uri="{BB962C8B-B14F-4D97-AF65-F5344CB8AC3E}">
        <p14:creationId xmlns:p14="http://schemas.microsoft.com/office/powerpoint/2010/main" val="2331134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SV"/>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p:cNvSpPr>
            <a:spLocks noGrp="1"/>
          </p:cNvSpPr>
          <p:nvPr>
            <p:ph type="dt" sz="half" idx="10"/>
          </p:nvPr>
        </p:nvSpPr>
        <p:spPr/>
        <p:txBody>
          <a:bodyPr/>
          <a:lstStyle/>
          <a:p>
            <a:fld id="{D7C3C5C4-3E08-43BE-9F31-7D9659368C7F}" type="datetimeFigureOut">
              <a:rPr lang="es-SV" smtClean="0"/>
              <a:t>22/02/2022</a:t>
            </a:fld>
            <a:endParaRPr lang="es-SV"/>
          </a:p>
        </p:txBody>
      </p:sp>
      <p:sp>
        <p:nvSpPr>
          <p:cNvPr id="6" name="Marcador de pie de página 5"/>
          <p:cNvSpPr>
            <a:spLocks noGrp="1"/>
          </p:cNvSpPr>
          <p:nvPr>
            <p:ph type="ftr" sz="quarter" idx="11"/>
          </p:nvPr>
        </p:nvSpPr>
        <p:spPr/>
        <p:txBody>
          <a:bodyPr/>
          <a:lstStyle/>
          <a:p>
            <a:endParaRPr lang="es-SV"/>
          </a:p>
        </p:txBody>
      </p:sp>
      <p:sp>
        <p:nvSpPr>
          <p:cNvPr id="7" name="Marcador de número de diapositiva 6"/>
          <p:cNvSpPr>
            <a:spLocks noGrp="1"/>
          </p:cNvSpPr>
          <p:nvPr>
            <p:ph type="sldNum" sz="quarter" idx="12"/>
          </p:nvPr>
        </p:nvSpPr>
        <p:spPr/>
        <p:txBody>
          <a:bodyPr/>
          <a:lstStyle/>
          <a:p>
            <a:fld id="{74AC6AB9-1977-49F9-8A06-F46433C43552}" type="slidenum">
              <a:rPr lang="es-SV" smtClean="0"/>
              <a:t>‹Nº›</a:t>
            </a:fld>
            <a:endParaRPr lang="es-SV"/>
          </a:p>
        </p:txBody>
      </p:sp>
    </p:spTree>
    <p:extLst>
      <p:ext uri="{BB962C8B-B14F-4D97-AF65-F5344CB8AC3E}">
        <p14:creationId xmlns:p14="http://schemas.microsoft.com/office/powerpoint/2010/main" val="723953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937752"/>
            <a:ext cx="3932237" cy="1600200"/>
          </a:xfrm>
        </p:spPr>
        <p:txBody>
          <a:bodyPr anchor="b"/>
          <a:lstStyle>
            <a:lvl1pPr>
              <a:defRPr sz="3200"/>
            </a:lvl1pPr>
          </a:lstStyle>
          <a:p>
            <a:r>
              <a:rPr lang="es-ES"/>
              <a:t>Haga clic para modificar el estilo de título del patrón</a:t>
            </a:r>
            <a:endParaRPr lang="es-SV"/>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SV"/>
          </a:p>
        </p:txBody>
      </p:sp>
      <p:sp>
        <p:nvSpPr>
          <p:cNvPr id="4" name="Marcador de texto 3"/>
          <p:cNvSpPr>
            <a:spLocks noGrp="1"/>
          </p:cNvSpPr>
          <p:nvPr>
            <p:ph type="body" sz="half" idx="2"/>
          </p:nvPr>
        </p:nvSpPr>
        <p:spPr>
          <a:xfrm>
            <a:off x="839788" y="2552700"/>
            <a:ext cx="3932237"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p:cNvSpPr>
            <a:spLocks noGrp="1"/>
          </p:cNvSpPr>
          <p:nvPr>
            <p:ph type="dt" sz="half" idx="10"/>
          </p:nvPr>
        </p:nvSpPr>
        <p:spPr/>
        <p:txBody>
          <a:bodyPr/>
          <a:lstStyle/>
          <a:p>
            <a:fld id="{D7C3C5C4-3E08-43BE-9F31-7D9659368C7F}" type="datetimeFigureOut">
              <a:rPr lang="es-SV" smtClean="0"/>
              <a:t>22/02/2022</a:t>
            </a:fld>
            <a:endParaRPr lang="es-SV"/>
          </a:p>
        </p:txBody>
      </p:sp>
      <p:sp>
        <p:nvSpPr>
          <p:cNvPr id="6" name="Marcador de pie de página 5"/>
          <p:cNvSpPr>
            <a:spLocks noGrp="1"/>
          </p:cNvSpPr>
          <p:nvPr>
            <p:ph type="ftr" sz="quarter" idx="11"/>
          </p:nvPr>
        </p:nvSpPr>
        <p:spPr/>
        <p:txBody>
          <a:bodyPr/>
          <a:lstStyle/>
          <a:p>
            <a:endParaRPr lang="es-SV"/>
          </a:p>
        </p:txBody>
      </p:sp>
      <p:sp>
        <p:nvSpPr>
          <p:cNvPr id="7" name="Marcador de número de diapositiva 6"/>
          <p:cNvSpPr>
            <a:spLocks noGrp="1"/>
          </p:cNvSpPr>
          <p:nvPr>
            <p:ph type="sldNum" sz="quarter" idx="12"/>
          </p:nvPr>
        </p:nvSpPr>
        <p:spPr/>
        <p:txBody>
          <a:bodyPr/>
          <a:lstStyle/>
          <a:p>
            <a:fld id="{74AC6AB9-1977-49F9-8A06-F46433C43552}" type="slidenum">
              <a:rPr lang="es-SV" smtClean="0"/>
              <a:t>‹Nº›</a:t>
            </a:fld>
            <a:endParaRPr lang="es-SV"/>
          </a:p>
        </p:txBody>
      </p:sp>
    </p:spTree>
    <p:extLst>
      <p:ext uri="{BB962C8B-B14F-4D97-AF65-F5344CB8AC3E}">
        <p14:creationId xmlns:p14="http://schemas.microsoft.com/office/powerpoint/2010/main" val="1673939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1161592" y="312096"/>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SV"/>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C3C5C4-3E08-43BE-9F31-7D9659368C7F}" type="datetimeFigureOut">
              <a:rPr lang="es-SV" smtClean="0"/>
              <a:t>22/02/2022</a:t>
            </a:fld>
            <a:endParaRPr lang="es-SV"/>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AC6AB9-1977-49F9-8A06-F46433C43552}" type="slidenum">
              <a:rPr lang="es-SV" smtClean="0"/>
              <a:t>‹Nº›</a:t>
            </a:fld>
            <a:endParaRPr lang="es-SV"/>
          </a:p>
        </p:txBody>
      </p:sp>
      <p:pic>
        <p:nvPicPr>
          <p:cNvPr id="7" name="Imagen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4808" y="265572"/>
            <a:ext cx="646784" cy="709306"/>
          </a:xfrm>
          <a:prstGeom prst="rect">
            <a:avLst/>
          </a:prstGeom>
        </p:spPr>
      </p:pic>
    </p:spTree>
    <p:extLst>
      <p:ext uri="{BB962C8B-B14F-4D97-AF65-F5344CB8AC3E}">
        <p14:creationId xmlns:p14="http://schemas.microsoft.com/office/powerpoint/2010/main" val="1675454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42;p32"/>
          <p:cNvSpPr/>
          <p:nvPr/>
        </p:nvSpPr>
        <p:spPr>
          <a:xfrm>
            <a:off x="9820202" y="3507137"/>
            <a:ext cx="2371800" cy="2368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43;p32"/>
          <p:cNvSpPr/>
          <p:nvPr/>
        </p:nvSpPr>
        <p:spPr>
          <a:xfrm>
            <a:off x="7810502" y="884237"/>
            <a:ext cx="2371800" cy="2368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Rectángulo 14"/>
          <p:cNvSpPr/>
          <p:nvPr/>
        </p:nvSpPr>
        <p:spPr>
          <a:xfrm>
            <a:off x="7828978" y="1061703"/>
            <a:ext cx="4307954" cy="4636168"/>
          </a:xfrm>
          <a:prstGeom prst="rect">
            <a:avLst/>
          </a:prstGeom>
          <a:solidFill>
            <a:srgbClr val="2351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4800" dirty="0"/>
              <a:t>INSERTAR</a:t>
            </a:r>
          </a:p>
          <a:p>
            <a:pPr algn="ctr"/>
            <a:r>
              <a:rPr lang="es-SV" sz="4800" dirty="0"/>
              <a:t>IMAGEN</a:t>
            </a:r>
          </a:p>
        </p:txBody>
      </p:sp>
      <p:sp>
        <p:nvSpPr>
          <p:cNvPr id="7" name="Google Shape;247;p32">
            <a:extLst>
              <a:ext uri="{FF2B5EF4-FFF2-40B4-BE49-F238E27FC236}">
                <a16:creationId xmlns:a16="http://schemas.microsoft.com/office/drawing/2014/main" id="{4974457B-C1E4-435E-B6E7-92A1FD6B7500}"/>
              </a:ext>
            </a:extLst>
          </p:cNvPr>
          <p:cNvSpPr txBox="1">
            <a:spLocks/>
          </p:cNvSpPr>
          <p:nvPr/>
        </p:nvSpPr>
        <p:spPr>
          <a:xfrm>
            <a:off x="436823" y="1160129"/>
            <a:ext cx="7420122" cy="1449600"/>
          </a:xfrm>
          <a:prstGeom prst="rect">
            <a:avLst/>
          </a:prstGeom>
        </p:spPr>
        <p:txBody>
          <a:bodyPr spcFirstLastPara="1" vert="horz" wrap="square" lIns="91425" tIns="91425" rIns="91425" bIns="9142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SV" sz="4400" b="1" dirty="0"/>
              <a:t>“</a:t>
            </a:r>
            <a:r>
              <a:rPr lang="es-SV" sz="3200" b="1" dirty="0"/>
              <a:t>Gestión de la promoción de la salud en el trabajo”</a:t>
            </a:r>
            <a:endParaRPr lang="es-SV" sz="4400" b="1" dirty="0"/>
          </a:p>
        </p:txBody>
      </p:sp>
      <p:sp>
        <p:nvSpPr>
          <p:cNvPr id="10" name="CuadroTexto 9">
            <a:extLst>
              <a:ext uri="{FF2B5EF4-FFF2-40B4-BE49-F238E27FC236}">
                <a16:creationId xmlns:a16="http://schemas.microsoft.com/office/drawing/2014/main" id="{E44876E8-23D7-41C8-B0FD-A3F20E562A6F}"/>
              </a:ext>
            </a:extLst>
          </p:cNvPr>
          <p:cNvSpPr txBox="1"/>
          <p:nvPr/>
        </p:nvSpPr>
        <p:spPr>
          <a:xfrm>
            <a:off x="671351" y="3794535"/>
            <a:ext cx="6625390" cy="4770537"/>
          </a:xfrm>
          <a:prstGeom prst="rect">
            <a:avLst/>
          </a:prstGeom>
          <a:noFill/>
        </p:spPr>
        <p:txBody>
          <a:bodyPr wrap="square" rtlCol="0">
            <a:spAutoFit/>
          </a:bodyPr>
          <a:lstStyle/>
          <a:p>
            <a:pPr algn="ctr"/>
            <a:r>
              <a:rPr lang="es-SV" sz="4000" b="1" dirty="0"/>
              <a:t>Actividad Física Saludable</a:t>
            </a:r>
          </a:p>
          <a:p>
            <a:pPr algn="ctr"/>
            <a:endParaRPr lang="es-SV" sz="2400" dirty="0"/>
          </a:p>
          <a:p>
            <a:pPr algn="ctr"/>
            <a:endParaRPr lang="es-SV" sz="2400" dirty="0"/>
          </a:p>
          <a:p>
            <a:endParaRPr lang="es-SV" dirty="0"/>
          </a:p>
          <a:p>
            <a:endParaRPr lang="es-SV" dirty="0"/>
          </a:p>
          <a:p>
            <a:endParaRPr lang="es-SV" dirty="0"/>
          </a:p>
          <a:p>
            <a:endParaRPr lang="es-SV" dirty="0"/>
          </a:p>
          <a:p>
            <a:endParaRPr lang="es-SV" dirty="0"/>
          </a:p>
          <a:p>
            <a:endParaRPr lang="es-SV" dirty="0"/>
          </a:p>
          <a:p>
            <a:endParaRPr lang="es-SV" dirty="0"/>
          </a:p>
          <a:p>
            <a:endParaRPr lang="es-SV" dirty="0"/>
          </a:p>
          <a:p>
            <a:endParaRPr lang="es-SV" dirty="0"/>
          </a:p>
          <a:p>
            <a:endParaRPr lang="es-SV" dirty="0"/>
          </a:p>
          <a:p>
            <a:endParaRPr lang="es-SV" dirty="0"/>
          </a:p>
          <a:p>
            <a:endParaRPr lang="es-SV" dirty="0"/>
          </a:p>
        </p:txBody>
      </p:sp>
      <p:pic>
        <p:nvPicPr>
          <p:cNvPr id="1026" name="Picture 2" descr="Ver las imágenes de origen">
            <a:extLst>
              <a:ext uri="{FF2B5EF4-FFF2-40B4-BE49-F238E27FC236}">
                <a16:creationId xmlns:a16="http://schemas.microsoft.com/office/drawing/2014/main" id="{DDC6AF26-9F0D-49F1-826C-77DA11F684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6741" y="2130605"/>
            <a:ext cx="4645877" cy="3428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378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53;p38"/>
          <p:cNvSpPr/>
          <p:nvPr/>
        </p:nvSpPr>
        <p:spPr>
          <a:xfrm>
            <a:off x="7822784" y="1253836"/>
            <a:ext cx="3684047" cy="213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355;p38"/>
          <p:cNvSpPr/>
          <p:nvPr/>
        </p:nvSpPr>
        <p:spPr>
          <a:xfrm>
            <a:off x="8672945" y="1717963"/>
            <a:ext cx="3519055" cy="5140037"/>
          </a:xfrm>
          <a:prstGeom prst="rect">
            <a:avLst/>
          </a:prstGeom>
          <a:solidFill>
            <a:srgbClr val="23517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SV" dirty="0">
                <a:solidFill>
                  <a:schemeClr val="bg1"/>
                </a:solidFill>
              </a:rPr>
              <a:t>INSERTAR IMAGEN</a:t>
            </a:r>
            <a:endParaRPr dirty="0">
              <a:solidFill>
                <a:schemeClr val="bg1"/>
              </a:solidFill>
            </a:endParaRPr>
          </a:p>
        </p:txBody>
      </p:sp>
      <p:sp>
        <p:nvSpPr>
          <p:cNvPr id="4" name="Google Shape;356;p38"/>
          <p:cNvSpPr txBox="1">
            <a:spLocks/>
          </p:cNvSpPr>
          <p:nvPr/>
        </p:nvSpPr>
        <p:spPr>
          <a:xfrm>
            <a:off x="2623899" y="404834"/>
            <a:ext cx="6409788" cy="1017488"/>
          </a:xfrm>
          <a:prstGeom prst="rect">
            <a:avLst/>
          </a:prstGeom>
        </p:spPr>
        <p:txBody>
          <a:bodyPr spcFirstLastPara="1" wrap="square" lIns="91425" tIns="91425" rIns="91425" bIns="91425"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s-SV" sz="4000" dirty="0">
                <a:latin typeface="+mj-lt"/>
              </a:rPr>
              <a:t>Tipos de Actividad Física</a:t>
            </a:r>
          </a:p>
          <a:p>
            <a:pPr marL="0" indent="0">
              <a:spcBef>
                <a:spcPts val="0"/>
              </a:spcBef>
              <a:buFont typeface="Arial" panose="020B0604020202020204" pitchFamily="34" charset="0"/>
              <a:buNone/>
            </a:pPr>
            <a:endParaRPr lang="en-US" dirty="0"/>
          </a:p>
        </p:txBody>
      </p:sp>
      <p:sp>
        <p:nvSpPr>
          <p:cNvPr id="5" name="Google Shape;177;p31"/>
          <p:cNvSpPr txBox="1">
            <a:spLocks/>
          </p:cNvSpPr>
          <p:nvPr/>
        </p:nvSpPr>
        <p:spPr>
          <a:xfrm>
            <a:off x="471828" y="1596656"/>
            <a:ext cx="5199092" cy="2990376"/>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600"/>
              </a:spcAft>
              <a:buFont typeface="Arial" panose="020B0604020202020204" pitchFamily="34" charset="0"/>
              <a:buNone/>
            </a:pPr>
            <a:r>
              <a:rPr lang="es-SV" sz="2400" dirty="0"/>
              <a:t>Actividad física realizada en el cumplimiento de las funciones laborales.</a:t>
            </a:r>
          </a:p>
          <a:p>
            <a:pPr marL="0" indent="0">
              <a:spcBef>
                <a:spcPts val="0"/>
              </a:spcBef>
              <a:spcAft>
                <a:spcPts val="1600"/>
              </a:spcAft>
              <a:buFont typeface="Arial" panose="020B0604020202020204" pitchFamily="34" charset="0"/>
              <a:buNone/>
            </a:pPr>
            <a:endParaRPr lang="es-SV" sz="2400" dirty="0"/>
          </a:p>
          <a:p>
            <a:pPr marL="0" indent="0">
              <a:spcBef>
                <a:spcPts val="0"/>
              </a:spcBef>
              <a:spcAft>
                <a:spcPts val="1600"/>
              </a:spcAft>
              <a:buFont typeface="Arial" panose="020B0604020202020204" pitchFamily="34" charset="0"/>
              <a:buNone/>
            </a:pPr>
            <a:r>
              <a:rPr lang="es-SV" sz="2400" dirty="0"/>
              <a:t>Actividades físicas que forman parte del estilo de vida.</a:t>
            </a:r>
          </a:p>
          <a:p>
            <a:pPr marL="0" indent="0">
              <a:spcBef>
                <a:spcPts val="0"/>
              </a:spcBef>
              <a:spcAft>
                <a:spcPts val="1600"/>
              </a:spcAft>
              <a:buFont typeface="Arial" panose="020B0604020202020204" pitchFamily="34" charset="0"/>
              <a:buNone/>
            </a:pPr>
            <a:endParaRPr lang="es-SV" sz="2400" dirty="0"/>
          </a:p>
          <a:p>
            <a:pPr marL="0" indent="0">
              <a:spcBef>
                <a:spcPts val="0"/>
              </a:spcBef>
              <a:spcAft>
                <a:spcPts val="1600"/>
              </a:spcAft>
              <a:buFont typeface="Arial" panose="020B0604020202020204" pitchFamily="34" charset="0"/>
              <a:buNone/>
            </a:pPr>
            <a:r>
              <a:rPr lang="es-SV" sz="2400" dirty="0"/>
              <a:t>Actividades físicas en el tiempo libre.</a:t>
            </a:r>
          </a:p>
          <a:p>
            <a:pPr marL="0" indent="0">
              <a:spcBef>
                <a:spcPts val="0"/>
              </a:spcBef>
              <a:spcAft>
                <a:spcPts val="1600"/>
              </a:spcAft>
              <a:buFont typeface="Arial" panose="020B0604020202020204" pitchFamily="34" charset="0"/>
              <a:buNone/>
            </a:pPr>
            <a:endParaRPr lang="es-SV" sz="2400" dirty="0"/>
          </a:p>
          <a:p>
            <a:pPr marL="0" indent="0">
              <a:spcBef>
                <a:spcPts val="0"/>
              </a:spcBef>
              <a:spcAft>
                <a:spcPts val="1600"/>
              </a:spcAft>
              <a:buFont typeface="Arial" panose="020B0604020202020204" pitchFamily="34" charset="0"/>
              <a:buNone/>
            </a:pPr>
            <a:r>
              <a:rPr lang="es-SV" sz="2400" dirty="0"/>
              <a:t>Ejercicio físico</a:t>
            </a:r>
          </a:p>
          <a:p>
            <a:pPr marL="0" indent="0">
              <a:spcBef>
                <a:spcPts val="0"/>
              </a:spcBef>
              <a:spcAft>
                <a:spcPts val="1600"/>
              </a:spcAft>
              <a:buFont typeface="Arial" panose="020B0604020202020204" pitchFamily="34" charset="0"/>
              <a:buNone/>
            </a:pPr>
            <a:endParaRPr lang="es-SV" dirty="0"/>
          </a:p>
          <a:p>
            <a:pPr marL="0" indent="0">
              <a:spcBef>
                <a:spcPts val="0"/>
              </a:spcBef>
              <a:spcAft>
                <a:spcPts val="1600"/>
              </a:spcAft>
              <a:buFont typeface="Arial" panose="020B0604020202020204" pitchFamily="34" charset="0"/>
              <a:buNone/>
            </a:pPr>
            <a:endParaRPr lang="en-US" dirty="0"/>
          </a:p>
          <a:p>
            <a:pPr marL="0" indent="0">
              <a:spcBef>
                <a:spcPts val="0"/>
              </a:spcBef>
              <a:spcAft>
                <a:spcPts val="1600"/>
              </a:spcAft>
              <a:buFont typeface="Arial" panose="020B0604020202020204" pitchFamily="34" charset="0"/>
              <a:buNone/>
            </a:pPr>
            <a:r>
              <a:rPr lang="en-US" dirty="0"/>
              <a:t> </a:t>
            </a:r>
          </a:p>
        </p:txBody>
      </p:sp>
      <p:pic>
        <p:nvPicPr>
          <p:cNvPr id="12290" name="Picture 2" descr="Ver las imágenes de origen">
            <a:extLst>
              <a:ext uri="{FF2B5EF4-FFF2-40B4-BE49-F238E27FC236}">
                <a16:creationId xmlns:a16="http://schemas.microsoft.com/office/drawing/2014/main" id="{A24FD84B-2A04-4395-BD58-878B5F5715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0750" y="1887483"/>
            <a:ext cx="4156081" cy="4800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117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53;p38"/>
          <p:cNvSpPr/>
          <p:nvPr/>
        </p:nvSpPr>
        <p:spPr>
          <a:xfrm>
            <a:off x="7822784" y="1253836"/>
            <a:ext cx="3684047" cy="213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355;p38"/>
          <p:cNvSpPr/>
          <p:nvPr/>
        </p:nvSpPr>
        <p:spPr>
          <a:xfrm>
            <a:off x="8672945" y="1717963"/>
            <a:ext cx="3519055" cy="5140037"/>
          </a:xfrm>
          <a:prstGeom prst="rect">
            <a:avLst/>
          </a:prstGeom>
          <a:solidFill>
            <a:srgbClr val="23517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SV" dirty="0">
                <a:solidFill>
                  <a:schemeClr val="bg1"/>
                </a:solidFill>
              </a:rPr>
              <a:t>INSERTAR IMAGEN</a:t>
            </a:r>
            <a:endParaRPr dirty="0">
              <a:solidFill>
                <a:schemeClr val="bg1"/>
              </a:solidFill>
            </a:endParaRPr>
          </a:p>
        </p:txBody>
      </p:sp>
      <p:sp>
        <p:nvSpPr>
          <p:cNvPr id="4" name="Google Shape;356;p38"/>
          <p:cNvSpPr txBox="1">
            <a:spLocks/>
          </p:cNvSpPr>
          <p:nvPr/>
        </p:nvSpPr>
        <p:spPr>
          <a:xfrm>
            <a:off x="2713541" y="367885"/>
            <a:ext cx="5871411" cy="1017488"/>
          </a:xfrm>
          <a:prstGeom prst="rect">
            <a:avLst/>
          </a:prstGeom>
        </p:spPr>
        <p:txBody>
          <a:bodyPr spcFirstLastPara="1" wrap="square" lIns="91425" tIns="91425" rIns="91425" bIns="91425"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s-SV" sz="3200" dirty="0">
                <a:latin typeface="+mj-lt"/>
              </a:rPr>
              <a:t>Actividad Física Saludable</a:t>
            </a:r>
          </a:p>
          <a:p>
            <a:pPr marL="0" indent="0">
              <a:spcBef>
                <a:spcPts val="0"/>
              </a:spcBef>
              <a:buFont typeface="Arial" panose="020B0604020202020204" pitchFamily="34" charset="0"/>
              <a:buNone/>
            </a:pPr>
            <a:endParaRPr lang="en-US" dirty="0"/>
          </a:p>
        </p:txBody>
      </p:sp>
      <p:sp>
        <p:nvSpPr>
          <p:cNvPr id="5" name="Google Shape;177;p31"/>
          <p:cNvSpPr txBox="1">
            <a:spLocks/>
          </p:cNvSpPr>
          <p:nvPr/>
        </p:nvSpPr>
        <p:spPr>
          <a:xfrm>
            <a:off x="376677" y="1943019"/>
            <a:ext cx="5199092" cy="2990376"/>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600"/>
              </a:spcAft>
              <a:buFont typeface="Arial" panose="020B0604020202020204" pitchFamily="34" charset="0"/>
              <a:buNone/>
            </a:pPr>
            <a:r>
              <a:rPr lang="es-SV" dirty="0"/>
              <a:t>Aeróbica o actividad física de resistencia.</a:t>
            </a:r>
          </a:p>
          <a:p>
            <a:pPr>
              <a:spcBef>
                <a:spcPts val="0"/>
              </a:spcBef>
              <a:spcAft>
                <a:spcPts val="1600"/>
              </a:spcAft>
              <a:buFont typeface="Wingdings" panose="05000000000000000000" pitchFamily="2" charset="2"/>
              <a:buChar char="Ø"/>
            </a:pPr>
            <a:r>
              <a:rPr lang="es-SV" dirty="0"/>
              <a:t>30 minutos al día</a:t>
            </a:r>
          </a:p>
          <a:p>
            <a:pPr marL="0" indent="0">
              <a:spcBef>
                <a:spcPts val="0"/>
              </a:spcBef>
              <a:spcAft>
                <a:spcPts val="1600"/>
              </a:spcAft>
              <a:buFont typeface="Arial" panose="020B0604020202020204" pitchFamily="34" charset="0"/>
              <a:buNone/>
            </a:pPr>
            <a:endParaRPr lang="es-SV" dirty="0"/>
          </a:p>
          <a:p>
            <a:pPr marL="0" indent="0">
              <a:spcBef>
                <a:spcPts val="0"/>
              </a:spcBef>
              <a:spcAft>
                <a:spcPts val="1600"/>
              </a:spcAft>
              <a:buFont typeface="Arial" panose="020B0604020202020204" pitchFamily="34" charset="0"/>
              <a:buNone/>
            </a:pPr>
            <a:r>
              <a:rPr lang="es-SV" dirty="0"/>
              <a:t>Entrenamiento de fuerza o de resistencia.</a:t>
            </a:r>
          </a:p>
          <a:p>
            <a:pPr>
              <a:spcBef>
                <a:spcPts val="0"/>
              </a:spcBef>
              <a:spcAft>
                <a:spcPts val="1600"/>
              </a:spcAft>
              <a:buFont typeface="Wingdings" panose="05000000000000000000" pitchFamily="2" charset="2"/>
              <a:buChar char="Ø"/>
            </a:pPr>
            <a:r>
              <a:rPr lang="es-SV" dirty="0"/>
              <a:t>2 o 3 veces a la semana.</a:t>
            </a:r>
          </a:p>
          <a:p>
            <a:pPr marL="0" indent="0">
              <a:spcBef>
                <a:spcPts val="0"/>
              </a:spcBef>
              <a:spcAft>
                <a:spcPts val="1600"/>
              </a:spcAft>
              <a:buFont typeface="Arial" panose="020B0604020202020204" pitchFamily="34" charset="0"/>
              <a:buNone/>
            </a:pPr>
            <a:endParaRPr lang="es-SV" dirty="0"/>
          </a:p>
          <a:p>
            <a:pPr marL="0" indent="0">
              <a:spcBef>
                <a:spcPts val="0"/>
              </a:spcBef>
              <a:spcAft>
                <a:spcPts val="1600"/>
              </a:spcAft>
              <a:buFont typeface="Arial" panose="020B0604020202020204" pitchFamily="34" charset="0"/>
              <a:buNone/>
            </a:pPr>
            <a:endParaRPr lang="en-US" dirty="0"/>
          </a:p>
          <a:p>
            <a:pPr marL="0" indent="0">
              <a:spcBef>
                <a:spcPts val="0"/>
              </a:spcBef>
              <a:spcAft>
                <a:spcPts val="1600"/>
              </a:spcAft>
              <a:buFont typeface="Arial" panose="020B0604020202020204" pitchFamily="34" charset="0"/>
              <a:buNone/>
            </a:pPr>
            <a:r>
              <a:rPr lang="en-US" dirty="0"/>
              <a:t> </a:t>
            </a:r>
          </a:p>
        </p:txBody>
      </p:sp>
      <p:pic>
        <p:nvPicPr>
          <p:cNvPr id="5124" name="Picture 4" descr="Ver las imágenes de origen">
            <a:extLst>
              <a:ext uri="{FF2B5EF4-FFF2-40B4-BE49-F238E27FC236}">
                <a16:creationId xmlns:a16="http://schemas.microsoft.com/office/drawing/2014/main" id="{7B5B00AA-B308-4E0A-A50C-7E7F300CF0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271324"/>
            <a:ext cx="5875375" cy="3782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28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56;p38"/>
          <p:cNvSpPr txBox="1">
            <a:spLocks/>
          </p:cNvSpPr>
          <p:nvPr/>
        </p:nvSpPr>
        <p:spPr>
          <a:xfrm>
            <a:off x="1814944" y="367885"/>
            <a:ext cx="9407237" cy="1017488"/>
          </a:xfrm>
          <a:prstGeom prst="rect">
            <a:avLst/>
          </a:prstGeom>
        </p:spPr>
        <p:txBody>
          <a:bodyPr spcFirstLastPara="1" wrap="square" lIns="91425" tIns="91425" rIns="91425" bIns="91425"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s-SV" sz="3200" dirty="0">
                <a:latin typeface="+mj-lt"/>
              </a:rPr>
              <a:t>¿Qué tan extendido es el problema de la inactividad física?</a:t>
            </a:r>
          </a:p>
          <a:p>
            <a:pPr marL="0" indent="0" algn="ctr">
              <a:spcBef>
                <a:spcPts val="0"/>
              </a:spcBef>
              <a:buFont typeface="Arial" panose="020B0604020202020204" pitchFamily="34" charset="0"/>
              <a:buNone/>
            </a:pPr>
            <a:endParaRPr lang="en-US" dirty="0"/>
          </a:p>
        </p:txBody>
      </p:sp>
      <p:sp>
        <p:nvSpPr>
          <p:cNvPr id="5" name="Google Shape;177;p31"/>
          <p:cNvSpPr txBox="1">
            <a:spLocks/>
          </p:cNvSpPr>
          <p:nvPr/>
        </p:nvSpPr>
        <p:spPr>
          <a:xfrm>
            <a:off x="665018" y="1933812"/>
            <a:ext cx="10958946" cy="2990376"/>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600"/>
              </a:spcAft>
              <a:buFont typeface="Arial" panose="020B0604020202020204" pitchFamily="34" charset="0"/>
              <a:buNone/>
            </a:pPr>
            <a:r>
              <a:rPr lang="es-SV" sz="2400" dirty="0"/>
              <a:t>El 17% de la población mundial es físicamente inactiva.</a:t>
            </a:r>
          </a:p>
          <a:p>
            <a:pPr marL="0" indent="0">
              <a:spcBef>
                <a:spcPts val="0"/>
              </a:spcBef>
              <a:spcAft>
                <a:spcPts val="1600"/>
              </a:spcAft>
              <a:buFont typeface="Arial" panose="020B0604020202020204" pitchFamily="34" charset="0"/>
              <a:buNone/>
            </a:pPr>
            <a:r>
              <a:rPr lang="es-SV" sz="2400" dirty="0"/>
              <a:t>El 41% de la población mundial solo hace “algo” de actividad física lo cual es insuficiente.</a:t>
            </a:r>
          </a:p>
          <a:p>
            <a:pPr marL="0" indent="0">
              <a:spcBef>
                <a:spcPts val="0"/>
              </a:spcBef>
              <a:spcAft>
                <a:spcPts val="1600"/>
              </a:spcAft>
              <a:buFont typeface="Arial" panose="020B0604020202020204" pitchFamily="34" charset="0"/>
              <a:buNone/>
            </a:pPr>
            <a:endParaRPr lang="es-SV" sz="2400" dirty="0"/>
          </a:p>
          <a:p>
            <a:pPr marL="0" indent="0">
              <a:spcBef>
                <a:spcPts val="0"/>
              </a:spcBef>
              <a:spcAft>
                <a:spcPts val="1600"/>
              </a:spcAft>
              <a:buFont typeface="Arial" panose="020B0604020202020204" pitchFamily="34" charset="0"/>
              <a:buNone/>
            </a:pPr>
            <a:endParaRPr lang="es-SV" sz="2400" dirty="0"/>
          </a:p>
          <a:p>
            <a:pPr marL="0" indent="0">
              <a:spcBef>
                <a:spcPts val="0"/>
              </a:spcBef>
              <a:spcAft>
                <a:spcPts val="1600"/>
              </a:spcAft>
              <a:buFont typeface="Arial" panose="020B0604020202020204" pitchFamily="34" charset="0"/>
              <a:buNone/>
            </a:pPr>
            <a:endParaRPr lang="es-SV" sz="2400" dirty="0"/>
          </a:p>
          <a:p>
            <a:pPr marL="0" indent="0" algn="ctr">
              <a:spcBef>
                <a:spcPts val="0"/>
              </a:spcBef>
              <a:spcAft>
                <a:spcPts val="1600"/>
              </a:spcAft>
              <a:buFont typeface="Arial" panose="020B0604020202020204" pitchFamily="34" charset="0"/>
              <a:buNone/>
            </a:pPr>
            <a:endParaRPr lang="es-SV" sz="2400" dirty="0"/>
          </a:p>
          <a:p>
            <a:pPr marL="0" indent="0" algn="ctr">
              <a:spcBef>
                <a:spcPts val="0"/>
              </a:spcBef>
              <a:spcAft>
                <a:spcPts val="1600"/>
              </a:spcAft>
              <a:buFont typeface="Arial" panose="020B0604020202020204" pitchFamily="34" charset="0"/>
              <a:buNone/>
            </a:pPr>
            <a:r>
              <a:rPr lang="es-SV" sz="2400" b="1" dirty="0"/>
              <a:t>La mitad de la población mundial no hace ejercicio físico.</a:t>
            </a:r>
          </a:p>
          <a:p>
            <a:pPr marL="0" indent="0">
              <a:spcBef>
                <a:spcPts val="0"/>
              </a:spcBef>
              <a:spcAft>
                <a:spcPts val="1600"/>
              </a:spcAft>
              <a:buFont typeface="Arial" panose="020B0604020202020204" pitchFamily="34" charset="0"/>
              <a:buNone/>
            </a:pPr>
            <a:endParaRPr lang="es-SV" dirty="0"/>
          </a:p>
          <a:p>
            <a:pPr marL="0" indent="0">
              <a:spcBef>
                <a:spcPts val="0"/>
              </a:spcBef>
              <a:spcAft>
                <a:spcPts val="1600"/>
              </a:spcAft>
              <a:buFont typeface="Arial" panose="020B0604020202020204" pitchFamily="34" charset="0"/>
              <a:buNone/>
            </a:pPr>
            <a:endParaRPr lang="es-SV" dirty="0"/>
          </a:p>
          <a:p>
            <a:pPr marL="0" indent="0">
              <a:spcBef>
                <a:spcPts val="0"/>
              </a:spcBef>
              <a:spcAft>
                <a:spcPts val="1600"/>
              </a:spcAft>
              <a:buFont typeface="Arial" panose="020B0604020202020204" pitchFamily="34" charset="0"/>
              <a:buNone/>
            </a:pPr>
            <a:endParaRPr lang="en-US" dirty="0"/>
          </a:p>
          <a:p>
            <a:pPr marL="0" indent="0">
              <a:spcBef>
                <a:spcPts val="0"/>
              </a:spcBef>
              <a:spcAft>
                <a:spcPts val="1600"/>
              </a:spcAft>
              <a:buFont typeface="Arial" panose="020B0604020202020204" pitchFamily="34" charset="0"/>
              <a:buNone/>
            </a:pPr>
            <a:r>
              <a:rPr lang="en-US" dirty="0"/>
              <a:t> </a:t>
            </a:r>
          </a:p>
        </p:txBody>
      </p:sp>
      <p:sp>
        <p:nvSpPr>
          <p:cNvPr id="8" name="Flecha: hacia abajo 7">
            <a:extLst>
              <a:ext uri="{FF2B5EF4-FFF2-40B4-BE49-F238E27FC236}">
                <a16:creationId xmlns:a16="http://schemas.microsoft.com/office/drawing/2014/main" id="{C01A71F7-C13D-4031-A0C5-414DF9F8C6A0}"/>
              </a:ext>
            </a:extLst>
          </p:cNvPr>
          <p:cNvSpPr/>
          <p:nvPr/>
        </p:nvSpPr>
        <p:spPr>
          <a:xfrm>
            <a:off x="4682837" y="3657600"/>
            <a:ext cx="2410690" cy="1454727"/>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Tree>
    <p:extLst>
      <p:ext uri="{BB962C8B-B14F-4D97-AF65-F5344CB8AC3E}">
        <p14:creationId xmlns:p14="http://schemas.microsoft.com/office/powerpoint/2010/main" val="3945437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53;p38"/>
          <p:cNvSpPr/>
          <p:nvPr/>
        </p:nvSpPr>
        <p:spPr>
          <a:xfrm>
            <a:off x="7822784" y="1253836"/>
            <a:ext cx="3684047" cy="213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355;p38"/>
          <p:cNvSpPr/>
          <p:nvPr/>
        </p:nvSpPr>
        <p:spPr>
          <a:xfrm>
            <a:off x="8672945" y="1717963"/>
            <a:ext cx="3519055" cy="5140037"/>
          </a:xfrm>
          <a:prstGeom prst="rect">
            <a:avLst/>
          </a:prstGeom>
          <a:solidFill>
            <a:srgbClr val="23517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SV" dirty="0">
                <a:solidFill>
                  <a:schemeClr val="bg1"/>
                </a:solidFill>
              </a:rPr>
              <a:t>INSERTAR IMAGEN</a:t>
            </a:r>
            <a:endParaRPr dirty="0">
              <a:solidFill>
                <a:schemeClr val="bg1"/>
              </a:solidFill>
            </a:endParaRPr>
          </a:p>
        </p:txBody>
      </p:sp>
      <p:sp>
        <p:nvSpPr>
          <p:cNvPr id="4" name="Google Shape;356;p38"/>
          <p:cNvSpPr txBox="1">
            <a:spLocks/>
          </p:cNvSpPr>
          <p:nvPr/>
        </p:nvSpPr>
        <p:spPr>
          <a:xfrm>
            <a:off x="2117796" y="295641"/>
            <a:ext cx="8661041" cy="1017488"/>
          </a:xfrm>
          <a:prstGeom prst="rect">
            <a:avLst/>
          </a:prstGeom>
        </p:spPr>
        <p:txBody>
          <a:bodyPr spcFirstLastPara="1" wrap="square" lIns="91425" tIns="91425" rIns="91425" bIns="91425"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s-SV" sz="3200" dirty="0">
                <a:latin typeface="+mj-lt"/>
              </a:rPr>
              <a:t>Impacto de la falta de actividad física en la salud</a:t>
            </a:r>
          </a:p>
          <a:p>
            <a:pPr marL="0" indent="0" algn="ctr">
              <a:spcBef>
                <a:spcPts val="0"/>
              </a:spcBef>
              <a:buFont typeface="Arial" panose="020B0604020202020204" pitchFamily="34" charset="0"/>
              <a:buNone/>
            </a:pPr>
            <a:endParaRPr lang="en-US" dirty="0"/>
          </a:p>
        </p:txBody>
      </p:sp>
      <p:sp>
        <p:nvSpPr>
          <p:cNvPr id="5" name="Google Shape;177;p31"/>
          <p:cNvSpPr txBox="1">
            <a:spLocks/>
          </p:cNvSpPr>
          <p:nvPr/>
        </p:nvSpPr>
        <p:spPr>
          <a:xfrm>
            <a:off x="685169" y="1933812"/>
            <a:ext cx="6024123" cy="2990376"/>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600"/>
              </a:spcAft>
              <a:buFont typeface="Wingdings" panose="05000000000000000000" pitchFamily="2" charset="2"/>
              <a:buChar char="§"/>
            </a:pPr>
            <a:r>
              <a:rPr lang="es-SV" dirty="0"/>
              <a:t>Lumbalgias</a:t>
            </a:r>
          </a:p>
          <a:p>
            <a:pPr>
              <a:spcBef>
                <a:spcPts val="0"/>
              </a:spcBef>
              <a:spcAft>
                <a:spcPts val="1600"/>
              </a:spcAft>
              <a:buFont typeface="Wingdings" panose="05000000000000000000" pitchFamily="2" charset="2"/>
              <a:buChar char="§"/>
            </a:pPr>
            <a:endParaRPr lang="es-SV" dirty="0"/>
          </a:p>
          <a:p>
            <a:pPr>
              <a:spcBef>
                <a:spcPts val="0"/>
              </a:spcBef>
              <a:spcAft>
                <a:spcPts val="1600"/>
              </a:spcAft>
              <a:buFont typeface="Wingdings" panose="05000000000000000000" pitchFamily="2" charset="2"/>
              <a:buChar char="§"/>
            </a:pPr>
            <a:r>
              <a:rPr lang="es-SV" dirty="0"/>
              <a:t>Obesidad</a:t>
            </a:r>
          </a:p>
          <a:p>
            <a:pPr>
              <a:spcBef>
                <a:spcPts val="0"/>
              </a:spcBef>
              <a:spcAft>
                <a:spcPts val="1600"/>
              </a:spcAft>
              <a:buFont typeface="Wingdings" panose="05000000000000000000" pitchFamily="2" charset="2"/>
              <a:buChar char="§"/>
            </a:pPr>
            <a:endParaRPr lang="es-SV" dirty="0"/>
          </a:p>
          <a:p>
            <a:pPr>
              <a:spcBef>
                <a:spcPts val="0"/>
              </a:spcBef>
              <a:spcAft>
                <a:spcPts val="1600"/>
              </a:spcAft>
              <a:buFont typeface="Wingdings" panose="05000000000000000000" pitchFamily="2" charset="2"/>
              <a:buChar char="§"/>
            </a:pPr>
            <a:r>
              <a:rPr lang="es-SV" dirty="0"/>
              <a:t>Cardiopatías coronarias y derrames</a:t>
            </a:r>
          </a:p>
          <a:p>
            <a:pPr>
              <a:spcBef>
                <a:spcPts val="0"/>
              </a:spcBef>
              <a:spcAft>
                <a:spcPts val="1600"/>
              </a:spcAft>
              <a:buFont typeface="Wingdings" panose="05000000000000000000" pitchFamily="2" charset="2"/>
              <a:buChar char="§"/>
            </a:pPr>
            <a:endParaRPr lang="es-SV" dirty="0"/>
          </a:p>
          <a:p>
            <a:pPr>
              <a:spcBef>
                <a:spcPts val="0"/>
              </a:spcBef>
              <a:spcAft>
                <a:spcPts val="1600"/>
              </a:spcAft>
              <a:buFont typeface="Wingdings" panose="05000000000000000000" pitchFamily="2" charset="2"/>
              <a:buChar char="§"/>
            </a:pPr>
            <a:r>
              <a:rPr lang="es-SV" dirty="0"/>
              <a:t>Cáncer</a:t>
            </a:r>
          </a:p>
          <a:p>
            <a:pPr marL="0" indent="0">
              <a:spcBef>
                <a:spcPts val="0"/>
              </a:spcBef>
              <a:spcAft>
                <a:spcPts val="1600"/>
              </a:spcAft>
              <a:buFont typeface="Arial" panose="020B0604020202020204" pitchFamily="34" charset="0"/>
              <a:buNone/>
            </a:pPr>
            <a:endParaRPr lang="en-US" dirty="0"/>
          </a:p>
          <a:p>
            <a:pPr marL="0" indent="0">
              <a:spcBef>
                <a:spcPts val="0"/>
              </a:spcBef>
              <a:spcAft>
                <a:spcPts val="1600"/>
              </a:spcAft>
              <a:buFont typeface="Arial" panose="020B0604020202020204" pitchFamily="34" charset="0"/>
              <a:buNone/>
            </a:pPr>
            <a:r>
              <a:rPr lang="en-US" dirty="0"/>
              <a:t> </a:t>
            </a:r>
          </a:p>
        </p:txBody>
      </p:sp>
      <p:pic>
        <p:nvPicPr>
          <p:cNvPr id="9218" name="Picture 2" descr="Ver las imágenes de origen">
            <a:extLst>
              <a:ext uri="{FF2B5EF4-FFF2-40B4-BE49-F238E27FC236}">
                <a16:creationId xmlns:a16="http://schemas.microsoft.com/office/drawing/2014/main" id="{B8AB759B-3109-4953-9A9D-220EDBEA2F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3282" y="2165742"/>
            <a:ext cx="5273549" cy="4216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76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53;p38"/>
          <p:cNvSpPr/>
          <p:nvPr/>
        </p:nvSpPr>
        <p:spPr>
          <a:xfrm>
            <a:off x="7822784" y="1253836"/>
            <a:ext cx="3684047" cy="213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355;p38"/>
          <p:cNvSpPr/>
          <p:nvPr/>
        </p:nvSpPr>
        <p:spPr>
          <a:xfrm>
            <a:off x="8672945" y="1717963"/>
            <a:ext cx="3519055" cy="5140037"/>
          </a:xfrm>
          <a:prstGeom prst="rect">
            <a:avLst/>
          </a:prstGeom>
          <a:solidFill>
            <a:srgbClr val="23517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SV" dirty="0">
                <a:solidFill>
                  <a:schemeClr val="bg1"/>
                </a:solidFill>
              </a:rPr>
              <a:t>INSERTAR IMAGEN</a:t>
            </a:r>
            <a:endParaRPr dirty="0">
              <a:solidFill>
                <a:schemeClr val="bg1"/>
              </a:solidFill>
            </a:endParaRPr>
          </a:p>
        </p:txBody>
      </p:sp>
      <p:sp>
        <p:nvSpPr>
          <p:cNvPr id="5" name="Google Shape;177;p31"/>
          <p:cNvSpPr txBox="1">
            <a:spLocks/>
          </p:cNvSpPr>
          <p:nvPr/>
        </p:nvSpPr>
        <p:spPr>
          <a:xfrm>
            <a:off x="432364" y="1717963"/>
            <a:ext cx="5663636" cy="2990376"/>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600"/>
              </a:spcAft>
              <a:buFont typeface="Arial" panose="020B0604020202020204" pitchFamily="34" charset="0"/>
              <a:buNone/>
            </a:pPr>
            <a:r>
              <a:rPr lang="es-SV" sz="2400" dirty="0"/>
              <a:t>Incapacidades Médicas.</a:t>
            </a:r>
          </a:p>
          <a:p>
            <a:pPr marL="0" indent="0">
              <a:spcBef>
                <a:spcPts val="0"/>
              </a:spcBef>
              <a:spcAft>
                <a:spcPts val="1600"/>
              </a:spcAft>
              <a:buFont typeface="Arial" panose="020B0604020202020204" pitchFamily="34" charset="0"/>
              <a:buNone/>
            </a:pPr>
            <a:endParaRPr lang="es-SV" sz="2400" dirty="0"/>
          </a:p>
          <a:p>
            <a:pPr marL="0" indent="0">
              <a:spcBef>
                <a:spcPts val="0"/>
              </a:spcBef>
              <a:spcAft>
                <a:spcPts val="1600"/>
              </a:spcAft>
              <a:buFont typeface="Arial" panose="020B0604020202020204" pitchFamily="34" charset="0"/>
              <a:buNone/>
            </a:pPr>
            <a:r>
              <a:rPr lang="es-SV" sz="2400" dirty="0"/>
              <a:t>Accidentes de trabajo.</a:t>
            </a:r>
          </a:p>
          <a:p>
            <a:pPr marL="0" indent="0">
              <a:spcBef>
                <a:spcPts val="0"/>
              </a:spcBef>
              <a:spcAft>
                <a:spcPts val="1600"/>
              </a:spcAft>
              <a:buFont typeface="Arial" panose="020B0604020202020204" pitchFamily="34" charset="0"/>
              <a:buNone/>
            </a:pPr>
            <a:endParaRPr lang="es-SV" sz="2400" dirty="0"/>
          </a:p>
          <a:p>
            <a:pPr marL="0" indent="0">
              <a:spcBef>
                <a:spcPts val="0"/>
              </a:spcBef>
              <a:spcAft>
                <a:spcPts val="1600"/>
              </a:spcAft>
              <a:buFont typeface="Arial" panose="020B0604020202020204" pitchFamily="34" charset="0"/>
              <a:buNone/>
            </a:pPr>
            <a:r>
              <a:rPr lang="es-SV" sz="2400" dirty="0"/>
              <a:t>Mayor uso de servicios de atención médica y de emergencia.</a:t>
            </a:r>
          </a:p>
          <a:p>
            <a:pPr marL="0" indent="0">
              <a:spcBef>
                <a:spcPts val="0"/>
              </a:spcBef>
              <a:spcAft>
                <a:spcPts val="1600"/>
              </a:spcAft>
              <a:buFont typeface="Arial" panose="020B0604020202020204" pitchFamily="34" charset="0"/>
              <a:buNone/>
            </a:pPr>
            <a:endParaRPr lang="es-SV" sz="2400" dirty="0"/>
          </a:p>
          <a:p>
            <a:pPr marL="0" indent="0">
              <a:spcBef>
                <a:spcPts val="0"/>
              </a:spcBef>
              <a:spcAft>
                <a:spcPts val="1600"/>
              </a:spcAft>
              <a:buFont typeface="Arial" panose="020B0604020202020204" pitchFamily="34" charset="0"/>
              <a:buNone/>
            </a:pPr>
            <a:r>
              <a:rPr lang="es-SV" sz="2400" dirty="0"/>
              <a:t>Consecuencias económicas para empleadores y personas trabajadoras.</a:t>
            </a:r>
          </a:p>
          <a:p>
            <a:pPr marL="0" indent="0">
              <a:spcBef>
                <a:spcPts val="0"/>
              </a:spcBef>
              <a:spcAft>
                <a:spcPts val="1600"/>
              </a:spcAft>
              <a:buFont typeface="Arial" panose="020B0604020202020204" pitchFamily="34" charset="0"/>
              <a:buNone/>
            </a:pPr>
            <a:endParaRPr lang="en-US" dirty="0"/>
          </a:p>
          <a:p>
            <a:pPr marL="0" indent="0">
              <a:spcBef>
                <a:spcPts val="0"/>
              </a:spcBef>
              <a:spcAft>
                <a:spcPts val="1600"/>
              </a:spcAft>
              <a:buFont typeface="Arial" panose="020B0604020202020204" pitchFamily="34" charset="0"/>
              <a:buNone/>
            </a:pPr>
            <a:r>
              <a:rPr lang="en-US" dirty="0"/>
              <a:t> </a:t>
            </a:r>
          </a:p>
        </p:txBody>
      </p:sp>
      <p:sp>
        <p:nvSpPr>
          <p:cNvPr id="7" name="Google Shape;356;p38">
            <a:extLst>
              <a:ext uri="{FF2B5EF4-FFF2-40B4-BE49-F238E27FC236}">
                <a16:creationId xmlns:a16="http://schemas.microsoft.com/office/drawing/2014/main" id="{68927F2C-34F4-4EE1-BEE9-28225630BF9B}"/>
              </a:ext>
            </a:extLst>
          </p:cNvPr>
          <p:cNvSpPr txBox="1">
            <a:spLocks/>
          </p:cNvSpPr>
          <p:nvPr/>
        </p:nvSpPr>
        <p:spPr>
          <a:xfrm>
            <a:off x="1885136" y="488291"/>
            <a:ext cx="8661041" cy="1017488"/>
          </a:xfrm>
          <a:prstGeom prst="rect">
            <a:avLst/>
          </a:prstGeom>
        </p:spPr>
        <p:txBody>
          <a:bodyPr spcFirstLastPara="1" wrap="square" lIns="91425" tIns="91425" rIns="91425" bIns="91425"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s-SV" sz="3200" dirty="0">
                <a:latin typeface="+mj-lt"/>
              </a:rPr>
              <a:t>Impacto de la falta de actividad física en la salud laboral</a:t>
            </a:r>
          </a:p>
          <a:p>
            <a:pPr marL="0" indent="0" algn="ctr">
              <a:spcBef>
                <a:spcPts val="0"/>
              </a:spcBef>
              <a:buFont typeface="Arial" panose="020B0604020202020204" pitchFamily="34" charset="0"/>
              <a:buNone/>
            </a:pPr>
            <a:endParaRPr lang="en-US" dirty="0"/>
          </a:p>
        </p:txBody>
      </p:sp>
      <p:pic>
        <p:nvPicPr>
          <p:cNvPr id="7170" name="Picture 2" descr="Ver las imágenes de origen">
            <a:extLst>
              <a:ext uri="{FF2B5EF4-FFF2-40B4-BE49-F238E27FC236}">
                <a16:creationId xmlns:a16="http://schemas.microsoft.com/office/drawing/2014/main" id="{97ADBC52-9469-41C3-90B1-D75FE0C52F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729" y="2415242"/>
            <a:ext cx="6193143" cy="3475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042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Google Shape;383;p40"/>
          <p:cNvSpPr/>
          <p:nvPr/>
        </p:nvSpPr>
        <p:spPr>
          <a:xfrm>
            <a:off x="1029302" y="1320985"/>
            <a:ext cx="3273688" cy="326872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387;p40"/>
          <p:cNvSpPr/>
          <p:nvPr/>
        </p:nvSpPr>
        <p:spPr>
          <a:xfrm>
            <a:off x="1355847" y="1622336"/>
            <a:ext cx="4058364" cy="4043458"/>
          </a:xfrm>
          <a:prstGeom prst="rect">
            <a:avLst/>
          </a:prstGeom>
          <a:solidFill>
            <a:srgbClr val="235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84;p40"/>
          <p:cNvSpPr txBox="1">
            <a:spLocks/>
          </p:cNvSpPr>
          <p:nvPr/>
        </p:nvSpPr>
        <p:spPr>
          <a:xfrm>
            <a:off x="4522622" y="233743"/>
            <a:ext cx="5116674" cy="958463"/>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s-SV" dirty="0"/>
              <a:t>Interrelaciones</a:t>
            </a:r>
          </a:p>
        </p:txBody>
      </p:sp>
      <p:sp>
        <p:nvSpPr>
          <p:cNvPr id="5" name="Google Shape;385;p40"/>
          <p:cNvSpPr txBox="1">
            <a:spLocks/>
          </p:cNvSpPr>
          <p:nvPr/>
        </p:nvSpPr>
        <p:spPr>
          <a:xfrm>
            <a:off x="6536168" y="2955345"/>
            <a:ext cx="5112037" cy="3204823"/>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dirty="0"/>
              <a:t>TEXTO</a:t>
            </a:r>
          </a:p>
        </p:txBody>
      </p:sp>
      <p:pic>
        <p:nvPicPr>
          <p:cNvPr id="6" name="Imagen 5">
            <a:extLst>
              <a:ext uri="{FF2B5EF4-FFF2-40B4-BE49-F238E27FC236}">
                <a16:creationId xmlns:a16="http://schemas.microsoft.com/office/drawing/2014/main" id="{8977030F-B7DB-4537-B28E-B8E4EB7A1B87}"/>
              </a:ext>
            </a:extLst>
          </p:cNvPr>
          <p:cNvPicPr>
            <a:picLocks noChangeAspect="1"/>
          </p:cNvPicPr>
          <p:nvPr/>
        </p:nvPicPr>
        <p:blipFill rotWithShape="1">
          <a:blip r:embed="rId3"/>
          <a:srcRect l="47640" t="41011" r="14773" b="18264"/>
          <a:stretch/>
        </p:blipFill>
        <p:spPr>
          <a:xfrm>
            <a:off x="803562" y="1320985"/>
            <a:ext cx="10626438" cy="5303272"/>
          </a:xfrm>
          <a:prstGeom prst="rect">
            <a:avLst/>
          </a:prstGeom>
        </p:spPr>
      </p:pic>
    </p:spTree>
    <p:extLst>
      <p:ext uri="{BB962C8B-B14F-4D97-AF65-F5344CB8AC3E}">
        <p14:creationId xmlns:p14="http://schemas.microsoft.com/office/powerpoint/2010/main" val="97085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83;p40"/>
          <p:cNvSpPr/>
          <p:nvPr/>
        </p:nvSpPr>
        <p:spPr>
          <a:xfrm>
            <a:off x="1029302" y="1320985"/>
            <a:ext cx="3273688" cy="326872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387;p40"/>
          <p:cNvSpPr/>
          <p:nvPr/>
        </p:nvSpPr>
        <p:spPr>
          <a:xfrm>
            <a:off x="1355847" y="1622336"/>
            <a:ext cx="4058364" cy="4043458"/>
          </a:xfrm>
          <a:prstGeom prst="rect">
            <a:avLst/>
          </a:prstGeom>
          <a:solidFill>
            <a:srgbClr val="235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84;p40"/>
          <p:cNvSpPr txBox="1">
            <a:spLocks/>
          </p:cNvSpPr>
          <p:nvPr/>
        </p:nvSpPr>
        <p:spPr>
          <a:xfrm>
            <a:off x="1981200" y="362522"/>
            <a:ext cx="9667005" cy="958463"/>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s-SV" sz="4000" dirty="0"/>
              <a:t>Gestión de la Actividad Física en el trabajo</a:t>
            </a:r>
          </a:p>
        </p:txBody>
      </p:sp>
      <p:sp>
        <p:nvSpPr>
          <p:cNvPr id="5" name="Google Shape;385;p40"/>
          <p:cNvSpPr txBox="1">
            <a:spLocks/>
          </p:cNvSpPr>
          <p:nvPr/>
        </p:nvSpPr>
        <p:spPr>
          <a:xfrm>
            <a:off x="6286786" y="2460971"/>
            <a:ext cx="5112037" cy="3204823"/>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s-SV" dirty="0"/>
              <a:t>¿Debe ser la empresa uno de los agentes que aseguren</a:t>
            </a:r>
          </a:p>
          <a:p>
            <a:pPr marL="0" indent="0">
              <a:spcBef>
                <a:spcPts val="0"/>
              </a:spcBef>
              <a:buNone/>
            </a:pPr>
            <a:r>
              <a:rPr lang="es-SV" dirty="0"/>
              <a:t>que la calidad de vida de sus empleados/as mejorando</a:t>
            </a:r>
          </a:p>
          <a:p>
            <a:pPr marL="0" indent="0">
              <a:spcBef>
                <a:spcPts val="0"/>
              </a:spcBef>
              <a:buNone/>
            </a:pPr>
            <a:r>
              <a:rPr lang="es-SV" dirty="0"/>
              <a:t>sus condiciones en el puesto de trabajo?</a:t>
            </a:r>
          </a:p>
          <a:p>
            <a:pPr marL="0" indent="0">
              <a:spcBef>
                <a:spcPts val="0"/>
              </a:spcBef>
              <a:buNone/>
            </a:pPr>
            <a:endParaRPr lang="en-US" dirty="0"/>
          </a:p>
        </p:txBody>
      </p:sp>
      <p:pic>
        <p:nvPicPr>
          <p:cNvPr id="16386" name="Picture 2" descr="Ver las imágenes de origen">
            <a:extLst>
              <a:ext uri="{FF2B5EF4-FFF2-40B4-BE49-F238E27FC236}">
                <a16:creationId xmlns:a16="http://schemas.microsoft.com/office/drawing/2014/main" id="{96BFC075-BC15-48D1-9111-B5BD2E5370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71" y="2097661"/>
            <a:ext cx="5498744" cy="3665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904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83;p40"/>
          <p:cNvSpPr/>
          <p:nvPr/>
        </p:nvSpPr>
        <p:spPr>
          <a:xfrm>
            <a:off x="1029302" y="1320985"/>
            <a:ext cx="3273688" cy="326872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387;p40"/>
          <p:cNvSpPr/>
          <p:nvPr/>
        </p:nvSpPr>
        <p:spPr>
          <a:xfrm>
            <a:off x="1355847" y="1622336"/>
            <a:ext cx="4058364" cy="4043458"/>
          </a:xfrm>
          <a:prstGeom prst="rect">
            <a:avLst/>
          </a:prstGeom>
          <a:solidFill>
            <a:srgbClr val="235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85;p40"/>
          <p:cNvSpPr txBox="1">
            <a:spLocks/>
          </p:cNvSpPr>
          <p:nvPr/>
        </p:nvSpPr>
        <p:spPr>
          <a:xfrm>
            <a:off x="6231368" y="2460971"/>
            <a:ext cx="5112037" cy="3204823"/>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s-SV" dirty="0"/>
              <a:t>¿Debe velar la empresa por la salud de las personas</a:t>
            </a:r>
          </a:p>
          <a:p>
            <a:pPr marL="0" indent="0">
              <a:spcBef>
                <a:spcPts val="0"/>
              </a:spcBef>
              <a:buNone/>
            </a:pPr>
            <a:r>
              <a:rPr lang="es-SV" dirty="0"/>
              <a:t>trabajadoras?</a:t>
            </a:r>
          </a:p>
          <a:p>
            <a:pPr marL="0" indent="0">
              <a:spcBef>
                <a:spcPts val="0"/>
              </a:spcBef>
              <a:buFont typeface="Arial" panose="020B0604020202020204" pitchFamily="34" charset="0"/>
              <a:buNone/>
            </a:pPr>
            <a:endParaRPr lang="en-US" dirty="0"/>
          </a:p>
        </p:txBody>
      </p:sp>
      <p:sp>
        <p:nvSpPr>
          <p:cNvPr id="6" name="Google Shape;384;p40">
            <a:extLst>
              <a:ext uri="{FF2B5EF4-FFF2-40B4-BE49-F238E27FC236}">
                <a16:creationId xmlns:a16="http://schemas.microsoft.com/office/drawing/2014/main" id="{932C44D0-3CE1-434E-A2D0-35D4171FF066}"/>
              </a:ext>
            </a:extLst>
          </p:cNvPr>
          <p:cNvSpPr txBox="1">
            <a:spLocks/>
          </p:cNvSpPr>
          <p:nvPr/>
        </p:nvSpPr>
        <p:spPr>
          <a:xfrm>
            <a:off x="1981200" y="362522"/>
            <a:ext cx="9667005" cy="958463"/>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s-SV" sz="4000" dirty="0"/>
              <a:t>Gestión de la Actividad Física en el trabajo</a:t>
            </a:r>
          </a:p>
        </p:txBody>
      </p:sp>
      <p:pic>
        <p:nvPicPr>
          <p:cNvPr id="15362" name="Picture 2" descr="Ver las imágenes de origen">
            <a:extLst>
              <a:ext uri="{FF2B5EF4-FFF2-40B4-BE49-F238E27FC236}">
                <a16:creationId xmlns:a16="http://schemas.microsoft.com/office/drawing/2014/main" id="{600D1902-882E-4955-973B-75C45B2D2A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779" y="2287031"/>
            <a:ext cx="5541818" cy="3680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052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83;p40"/>
          <p:cNvSpPr/>
          <p:nvPr/>
        </p:nvSpPr>
        <p:spPr>
          <a:xfrm>
            <a:off x="1029302" y="1320985"/>
            <a:ext cx="3273688" cy="326872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387;p40"/>
          <p:cNvSpPr/>
          <p:nvPr/>
        </p:nvSpPr>
        <p:spPr>
          <a:xfrm>
            <a:off x="1355847" y="1622336"/>
            <a:ext cx="4058364" cy="4043458"/>
          </a:xfrm>
          <a:prstGeom prst="rect">
            <a:avLst/>
          </a:prstGeom>
          <a:solidFill>
            <a:srgbClr val="235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85;p40"/>
          <p:cNvSpPr txBox="1">
            <a:spLocks/>
          </p:cNvSpPr>
          <p:nvPr/>
        </p:nvSpPr>
        <p:spPr>
          <a:xfrm>
            <a:off x="6536168" y="2460971"/>
            <a:ext cx="5112037" cy="3204823"/>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s-SV" dirty="0"/>
              <a:t>¿Se debe introducir rutinas saludables que ayuden a las personas trabajadoras a tener momentos en los que puedan realizar actividad física dentro de su jornada?</a:t>
            </a:r>
            <a:endParaRPr lang="en-US" dirty="0"/>
          </a:p>
        </p:txBody>
      </p:sp>
      <p:sp>
        <p:nvSpPr>
          <p:cNvPr id="6" name="Google Shape;384;p40">
            <a:extLst>
              <a:ext uri="{FF2B5EF4-FFF2-40B4-BE49-F238E27FC236}">
                <a16:creationId xmlns:a16="http://schemas.microsoft.com/office/drawing/2014/main" id="{21CEB86E-695D-42F3-99F2-3FF465D33165}"/>
              </a:ext>
            </a:extLst>
          </p:cNvPr>
          <p:cNvSpPr txBox="1">
            <a:spLocks/>
          </p:cNvSpPr>
          <p:nvPr/>
        </p:nvSpPr>
        <p:spPr>
          <a:xfrm>
            <a:off x="1981200" y="362522"/>
            <a:ext cx="9667005" cy="958463"/>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s-SV" sz="4000" dirty="0"/>
              <a:t>Gestión de la Actividad Física en el trabajo</a:t>
            </a:r>
          </a:p>
        </p:txBody>
      </p:sp>
      <p:pic>
        <p:nvPicPr>
          <p:cNvPr id="14338" name="Picture 2" descr="Ver las imágenes de origen">
            <a:extLst>
              <a:ext uri="{FF2B5EF4-FFF2-40B4-BE49-F238E27FC236}">
                <a16:creationId xmlns:a16="http://schemas.microsoft.com/office/drawing/2014/main" id="{DE1B3439-F041-471A-A76E-341CBE25D9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795" y="2148870"/>
            <a:ext cx="5552205" cy="3388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27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8CCDBCE-1D5E-403F-AF85-5C24E23CE33B}"/>
              </a:ext>
            </a:extLst>
          </p:cNvPr>
          <p:cNvSpPr>
            <a:spLocks noGrp="1"/>
          </p:cNvSpPr>
          <p:nvPr>
            <p:ph idx="1"/>
          </p:nvPr>
        </p:nvSpPr>
        <p:spPr>
          <a:xfrm>
            <a:off x="1000760" y="1253331"/>
            <a:ext cx="10515600" cy="4351338"/>
          </a:xfrm>
        </p:spPr>
        <p:txBody>
          <a:bodyPr anchor="ctr">
            <a:normAutofit/>
          </a:bodyPr>
          <a:lstStyle/>
          <a:p>
            <a:pPr marL="0" indent="0" algn="ctr">
              <a:buNone/>
            </a:pPr>
            <a:r>
              <a:rPr lang="es-ES" sz="3600" dirty="0">
                <a:latin typeface="+mj-lt"/>
              </a:rPr>
              <a:t>“</a:t>
            </a:r>
            <a:r>
              <a:rPr lang="es-ES" sz="3200" dirty="0">
                <a:latin typeface="+mj-lt"/>
              </a:rPr>
              <a:t>Mantener el cuerpo sano es nuestro deber. De lo contrario, no podremos preservar nuestra mente fuerte y clara. “</a:t>
            </a:r>
          </a:p>
          <a:p>
            <a:pPr marL="0" indent="0" algn="r">
              <a:buNone/>
            </a:pPr>
            <a:r>
              <a:rPr lang="es-ES" sz="2400">
                <a:latin typeface="+mj-lt"/>
              </a:rPr>
              <a:t> Buda</a:t>
            </a:r>
            <a:endParaRPr lang="es-SV" dirty="0">
              <a:latin typeface="+mj-lt"/>
            </a:endParaRPr>
          </a:p>
        </p:txBody>
      </p:sp>
    </p:spTree>
    <p:extLst>
      <p:ext uri="{BB962C8B-B14F-4D97-AF65-F5344CB8AC3E}">
        <p14:creationId xmlns:p14="http://schemas.microsoft.com/office/powerpoint/2010/main" val="3493330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44A380-F829-4D04-871A-1136ED482323}"/>
              </a:ext>
            </a:extLst>
          </p:cNvPr>
          <p:cNvSpPr>
            <a:spLocks noGrp="1"/>
          </p:cNvSpPr>
          <p:nvPr>
            <p:ph type="title"/>
          </p:nvPr>
        </p:nvSpPr>
        <p:spPr>
          <a:xfrm>
            <a:off x="642952" y="120147"/>
            <a:ext cx="10515600" cy="1325563"/>
          </a:xfrm>
        </p:spPr>
        <p:txBody>
          <a:bodyPr/>
          <a:lstStyle/>
          <a:p>
            <a:pPr algn="ctr"/>
            <a:r>
              <a:rPr lang="es-SV" dirty="0"/>
              <a:t>Objetivo de la Jornada</a:t>
            </a:r>
          </a:p>
        </p:txBody>
      </p:sp>
      <p:sp>
        <p:nvSpPr>
          <p:cNvPr id="3" name="Marcador de contenido 2">
            <a:extLst>
              <a:ext uri="{FF2B5EF4-FFF2-40B4-BE49-F238E27FC236}">
                <a16:creationId xmlns:a16="http://schemas.microsoft.com/office/drawing/2014/main" id="{022112B6-142C-4165-9A6E-6F8BE90DD6C3}"/>
              </a:ext>
            </a:extLst>
          </p:cNvPr>
          <p:cNvSpPr>
            <a:spLocks noGrp="1"/>
          </p:cNvSpPr>
          <p:nvPr>
            <p:ph idx="1"/>
          </p:nvPr>
        </p:nvSpPr>
        <p:spPr>
          <a:xfrm>
            <a:off x="374979" y="2193889"/>
            <a:ext cx="7599218" cy="4351338"/>
          </a:xfrm>
        </p:spPr>
        <p:txBody>
          <a:bodyPr/>
          <a:lstStyle/>
          <a:p>
            <a:r>
              <a:rPr lang="es-SV" dirty="0"/>
              <a:t>Identificar los elementos de una estrategia de promoción de la salud que proporcione las bases para mejorar la actividad física saludable de las personas trabajadoras.</a:t>
            </a:r>
          </a:p>
        </p:txBody>
      </p:sp>
      <p:sp>
        <p:nvSpPr>
          <p:cNvPr id="5" name="Google Shape;288;p35">
            <a:extLst>
              <a:ext uri="{FF2B5EF4-FFF2-40B4-BE49-F238E27FC236}">
                <a16:creationId xmlns:a16="http://schemas.microsoft.com/office/drawing/2014/main" id="{75D65A67-AE5D-44ED-AE76-4509C356A069}"/>
              </a:ext>
            </a:extLst>
          </p:cNvPr>
          <p:cNvSpPr/>
          <p:nvPr/>
        </p:nvSpPr>
        <p:spPr>
          <a:xfrm>
            <a:off x="8252141" y="1115661"/>
            <a:ext cx="3433002" cy="5742339"/>
          </a:xfrm>
          <a:prstGeom prst="rect">
            <a:avLst/>
          </a:prstGeom>
          <a:solidFill>
            <a:srgbClr val="23517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SV" dirty="0">
                <a:solidFill>
                  <a:schemeClr val="bg1"/>
                </a:solidFill>
              </a:rPr>
              <a:t>INSERTAR IMAGEN</a:t>
            </a:r>
            <a:endParaRPr dirty="0">
              <a:solidFill>
                <a:schemeClr val="bg1"/>
              </a:solidFill>
            </a:endParaRPr>
          </a:p>
        </p:txBody>
      </p:sp>
      <p:sp>
        <p:nvSpPr>
          <p:cNvPr id="6" name="Google Shape;284;p35">
            <a:extLst>
              <a:ext uri="{FF2B5EF4-FFF2-40B4-BE49-F238E27FC236}">
                <a16:creationId xmlns:a16="http://schemas.microsoft.com/office/drawing/2014/main" id="{EED7D4C8-78EB-4DAC-892F-57C1D7258F93}"/>
              </a:ext>
            </a:extLst>
          </p:cNvPr>
          <p:cNvSpPr/>
          <p:nvPr/>
        </p:nvSpPr>
        <p:spPr>
          <a:xfrm>
            <a:off x="7740764" y="3405889"/>
            <a:ext cx="3174692" cy="3139338"/>
          </a:xfrm>
          <a:prstGeom prst="rect">
            <a:avLst/>
          </a:prstGeom>
          <a:solidFill>
            <a:schemeClr val="accent5">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0" name="Picture 2" descr="Ver las imágenes de origen">
            <a:extLst>
              <a:ext uri="{FF2B5EF4-FFF2-40B4-BE49-F238E27FC236}">
                <a16:creationId xmlns:a16="http://schemas.microsoft.com/office/drawing/2014/main" id="{F099A3E5-7346-4B95-9807-1E0E0A0E4F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3698" y="1540092"/>
            <a:ext cx="3336756" cy="5005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126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EC16C9-A7E2-4D17-825C-4B7F29C58570}"/>
              </a:ext>
            </a:extLst>
          </p:cNvPr>
          <p:cNvSpPr>
            <a:spLocks noGrp="1"/>
          </p:cNvSpPr>
          <p:nvPr>
            <p:ph type="ctrTitle"/>
          </p:nvPr>
        </p:nvSpPr>
        <p:spPr/>
        <p:txBody>
          <a:bodyPr>
            <a:normAutofit fontScale="90000"/>
          </a:bodyPr>
          <a:lstStyle/>
          <a:p>
            <a:r>
              <a:rPr lang="es-SV" sz="4400" b="1" dirty="0">
                <a:effectLst>
                  <a:outerShdw blurRad="12700" dist="38100" dir="2700000" algn="tl">
                    <a:schemeClr val="accent5">
                      <a:lumMod val="60000"/>
                      <a:lumOff val="40000"/>
                    </a:schemeClr>
                  </a:outerShdw>
                </a:effectLst>
              </a:rPr>
              <a:t>Cuarto Momento.</a:t>
            </a:r>
            <a:br>
              <a:rPr lang="es-SV" sz="4400" b="1" dirty="0">
                <a:effectLst>
                  <a:outerShdw blurRad="12700" dist="38100" dir="2700000" algn="tl">
                    <a:schemeClr val="accent5">
                      <a:lumMod val="60000"/>
                      <a:lumOff val="40000"/>
                    </a:schemeClr>
                  </a:outerShdw>
                </a:effectLst>
              </a:rPr>
            </a:br>
            <a:br>
              <a:rPr lang="es-SV" sz="4400" dirty="0"/>
            </a:br>
            <a:r>
              <a:rPr lang="es-SV" sz="4400" b="1" dirty="0"/>
              <a:t>Aplicación</a:t>
            </a:r>
            <a:br>
              <a:rPr lang="es-SV" sz="4400" dirty="0"/>
            </a:br>
            <a:endParaRPr lang="es-SV" sz="4400" dirty="0"/>
          </a:p>
        </p:txBody>
      </p:sp>
      <p:sp>
        <p:nvSpPr>
          <p:cNvPr id="3" name="Subtítulo 2">
            <a:extLst>
              <a:ext uri="{FF2B5EF4-FFF2-40B4-BE49-F238E27FC236}">
                <a16:creationId xmlns:a16="http://schemas.microsoft.com/office/drawing/2014/main" id="{D99B1C61-F88D-4708-BDDE-3E2198D8CFB1}"/>
              </a:ext>
            </a:extLst>
          </p:cNvPr>
          <p:cNvSpPr>
            <a:spLocks noGrp="1"/>
          </p:cNvSpPr>
          <p:nvPr>
            <p:ph type="subTitle" idx="1"/>
          </p:nvPr>
        </p:nvSpPr>
        <p:spPr>
          <a:xfrm>
            <a:off x="1524000" y="4079875"/>
            <a:ext cx="9144000" cy="1655762"/>
          </a:xfrm>
        </p:spPr>
        <p:txBody>
          <a:bodyPr/>
          <a:lstStyle/>
          <a:p>
            <a:r>
              <a:rPr lang="es-SV" sz="3200" b="1" dirty="0"/>
              <a:t>“30 minutos de actividad física”</a:t>
            </a:r>
            <a:endParaRPr lang="es-SV" sz="3200" dirty="0"/>
          </a:p>
          <a:p>
            <a:endParaRPr lang="es-SV" dirty="0"/>
          </a:p>
        </p:txBody>
      </p:sp>
    </p:spTree>
    <p:extLst>
      <p:ext uri="{BB962C8B-B14F-4D97-AF65-F5344CB8AC3E}">
        <p14:creationId xmlns:p14="http://schemas.microsoft.com/office/powerpoint/2010/main" val="361080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FBC6F5-E9CB-4B2E-9DCB-90291EEDBA15}"/>
              </a:ext>
            </a:extLst>
          </p:cNvPr>
          <p:cNvPicPr/>
          <p:nvPr/>
        </p:nvPicPr>
        <p:blipFill rotWithShape="1">
          <a:blip r:embed="rId3">
            <a:extLst>
              <a:ext uri="{28A0092B-C50C-407E-A947-70E740481C1C}">
                <a14:useLocalDpi xmlns:a14="http://schemas.microsoft.com/office/drawing/2010/main" val="0"/>
              </a:ext>
            </a:extLst>
          </a:blip>
          <a:srcRect l="50068" t="18112" r="18364" b="16382"/>
          <a:stretch/>
        </p:blipFill>
        <p:spPr bwMode="auto">
          <a:xfrm>
            <a:off x="1324303" y="236483"/>
            <a:ext cx="10011104" cy="63850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83870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42D0BCD-D60E-423F-8886-ED7C33BFC544}"/>
              </a:ext>
            </a:extLst>
          </p:cNvPr>
          <p:cNvPicPr/>
          <p:nvPr/>
        </p:nvPicPr>
        <p:blipFill rotWithShape="1">
          <a:blip r:embed="rId3">
            <a:extLst>
              <a:ext uri="{28A0092B-C50C-407E-A947-70E740481C1C}">
                <a14:useLocalDpi xmlns:a14="http://schemas.microsoft.com/office/drawing/2010/main" val="0"/>
              </a:ext>
            </a:extLst>
          </a:blip>
          <a:srcRect l="17482" t="45281" r="52138" b="12457"/>
          <a:stretch/>
        </p:blipFill>
        <p:spPr bwMode="auto">
          <a:xfrm>
            <a:off x="1560785" y="299544"/>
            <a:ext cx="9884980" cy="62589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02768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0C851BE-3791-4DAD-988C-7C039B3E10EB}"/>
              </a:ext>
            </a:extLst>
          </p:cNvPr>
          <p:cNvPicPr/>
          <p:nvPr/>
        </p:nvPicPr>
        <p:blipFill rotWithShape="1">
          <a:blip r:embed="rId3">
            <a:extLst>
              <a:ext uri="{28A0092B-C50C-407E-A947-70E740481C1C}">
                <a14:useLocalDpi xmlns:a14="http://schemas.microsoft.com/office/drawing/2010/main" val="0"/>
              </a:ext>
            </a:extLst>
          </a:blip>
          <a:srcRect l="16972" t="42262" r="51629" b="25438"/>
          <a:stretch/>
        </p:blipFill>
        <p:spPr bwMode="auto">
          <a:xfrm>
            <a:off x="1434663" y="567559"/>
            <a:ext cx="9695792" cy="58174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07341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2B8C7BE-DB56-473C-89FB-C3C77FAFB651}"/>
              </a:ext>
            </a:extLst>
          </p:cNvPr>
          <p:cNvPicPr>
            <a:picLocks noChangeAspect="1"/>
          </p:cNvPicPr>
          <p:nvPr/>
        </p:nvPicPr>
        <p:blipFill rotWithShape="1">
          <a:blip r:embed="rId3"/>
          <a:srcRect t="4188" b="-1"/>
          <a:stretch/>
        </p:blipFill>
        <p:spPr>
          <a:xfrm>
            <a:off x="996862" y="1784555"/>
            <a:ext cx="2901189" cy="1869043"/>
          </a:xfrm>
          <a:prstGeom prst="rect">
            <a:avLst/>
          </a:prstGeom>
        </p:spPr>
      </p:pic>
      <p:sp>
        <p:nvSpPr>
          <p:cNvPr id="2" name="Título 1">
            <a:extLst>
              <a:ext uri="{FF2B5EF4-FFF2-40B4-BE49-F238E27FC236}">
                <a16:creationId xmlns:a16="http://schemas.microsoft.com/office/drawing/2014/main" id="{A5688FCB-482D-4C0D-B2C2-CB3468B018B3}"/>
              </a:ext>
            </a:extLst>
          </p:cNvPr>
          <p:cNvSpPr>
            <a:spLocks noGrp="1"/>
          </p:cNvSpPr>
          <p:nvPr>
            <p:ph type="title"/>
          </p:nvPr>
        </p:nvSpPr>
        <p:spPr>
          <a:xfrm>
            <a:off x="1150374" y="309716"/>
            <a:ext cx="10526818" cy="1327943"/>
          </a:xfrm>
        </p:spPr>
        <p:txBody>
          <a:bodyPr>
            <a:normAutofit/>
          </a:bodyPr>
          <a:lstStyle/>
          <a:p>
            <a:pPr algn="ctr"/>
            <a:r>
              <a:rPr lang="es-SV" sz="3600" dirty="0"/>
              <a:t>Fase de calentamiento </a:t>
            </a:r>
          </a:p>
        </p:txBody>
      </p:sp>
      <p:pic>
        <p:nvPicPr>
          <p:cNvPr id="6" name="Imagen 5">
            <a:extLst>
              <a:ext uri="{FF2B5EF4-FFF2-40B4-BE49-F238E27FC236}">
                <a16:creationId xmlns:a16="http://schemas.microsoft.com/office/drawing/2014/main" id="{1F684757-5741-4E16-AC12-46048CBD8F3C}"/>
              </a:ext>
            </a:extLst>
          </p:cNvPr>
          <p:cNvPicPr>
            <a:picLocks noChangeAspect="1"/>
          </p:cNvPicPr>
          <p:nvPr/>
        </p:nvPicPr>
        <p:blipFill>
          <a:blip r:embed="rId4"/>
          <a:stretch>
            <a:fillRect/>
          </a:stretch>
        </p:blipFill>
        <p:spPr>
          <a:xfrm>
            <a:off x="4938691" y="1784555"/>
            <a:ext cx="2582080" cy="1775180"/>
          </a:xfrm>
          <a:prstGeom prst="rect">
            <a:avLst/>
          </a:prstGeom>
        </p:spPr>
      </p:pic>
      <p:pic>
        <p:nvPicPr>
          <p:cNvPr id="8" name="Imagen 7">
            <a:extLst>
              <a:ext uri="{FF2B5EF4-FFF2-40B4-BE49-F238E27FC236}">
                <a16:creationId xmlns:a16="http://schemas.microsoft.com/office/drawing/2014/main" id="{5266C977-E984-4EFC-8E64-58E90DB864C3}"/>
              </a:ext>
            </a:extLst>
          </p:cNvPr>
          <p:cNvPicPr>
            <a:picLocks noChangeAspect="1"/>
          </p:cNvPicPr>
          <p:nvPr/>
        </p:nvPicPr>
        <p:blipFill rotWithShape="1">
          <a:blip r:embed="rId5"/>
          <a:srcRect/>
          <a:stretch/>
        </p:blipFill>
        <p:spPr>
          <a:xfrm>
            <a:off x="8561411" y="1784555"/>
            <a:ext cx="2521883" cy="1775180"/>
          </a:xfrm>
          <a:prstGeom prst="rect">
            <a:avLst/>
          </a:prstGeom>
        </p:spPr>
      </p:pic>
      <p:pic>
        <p:nvPicPr>
          <p:cNvPr id="10" name="Imagen 9">
            <a:extLst>
              <a:ext uri="{FF2B5EF4-FFF2-40B4-BE49-F238E27FC236}">
                <a16:creationId xmlns:a16="http://schemas.microsoft.com/office/drawing/2014/main" id="{FC9758FF-D431-4E37-8D1F-44E1BDDD16B2}"/>
              </a:ext>
            </a:extLst>
          </p:cNvPr>
          <p:cNvPicPr>
            <a:picLocks noChangeAspect="1"/>
          </p:cNvPicPr>
          <p:nvPr/>
        </p:nvPicPr>
        <p:blipFill>
          <a:blip r:embed="rId6"/>
          <a:stretch>
            <a:fillRect/>
          </a:stretch>
        </p:blipFill>
        <p:spPr>
          <a:xfrm>
            <a:off x="996861" y="4359675"/>
            <a:ext cx="2901189" cy="1995616"/>
          </a:xfrm>
          <a:prstGeom prst="rect">
            <a:avLst/>
          </a:prstGeom>
        </p:spPr>
      </p:pic>
      <p:pic>
        <p:nvPicPr>
          <p:cNvPr id="12" name="Imagen 11">
            <a:extLst>
              <a:ext uri="{FF2B5EF4-FFF2-40B4-BE49-F238E27FC236}">
                <a16:creationId xmlns:a16="http://schemas.microsoft.com/office/drawing/2014/main" id="{54072F70-8EA5-4F07-AC08-34981BABB60F}"/>
              </a:ext>
            </a:extLst>
          </p:cNvPr>
          <p:cNvPicPr>
            <a:picLocks noChangeAspect="1"/>
          </p:cNvPicPr>
          <p:nvPr/>
        </p:nvPicPr>
        <p:blipFill>
          <a:blip r:embed="rId7"/>
          <a:stretch>
            <a:fillRect/>
          </a:stretch>
        </p:blipFill>
        <p:spPr>
          <a:xfrm>
            <a:off x="4938690" y="4359675"/>
            <a:ext cx="2582081" cy="1995616"/>
          </a:xfrm>
          <a:prstGeom prst="rect">
            <a:avLst/>
          </a:prstGeom>
        </p:spPr>
      </p:pic>
      <p:pic>
        <p:nvPicPr>
          <p:cNvPr id="14" name="Imagen 13">
            <a:extLst>
              <a:ext uri="{FF2B5EF4-FFF2-40B4-BE49-F238E27FC236}">
                <a16:creationId xmlns:a16="http://schemas.microsoft.com/office/drawing/2014/main" id="{E47A919D-B1FE-4CD9-B32A-E61365FC8A91}"/>
              </a:ext>
            </a:extLst>
          </p:cNvPr>
          <p:cNvPicPr>
            <a:picLocks noChangeAspect="1"/>
          </p:cNvPicPr>
          <p:nvPr/>
        </p:nvPicPr>
        <p:blipFill rotWithShape="1">
          <a:blip r:embed="rId8"/>
          <a:srcRect t="4945"/>
          <a:stretch/>
        </p:blipFill>
        <p:spPr>
          <a:xfrm>
            <a:off x="8561411" y="4359674"/>
            <a:ext cx="2521883" cy="1995615"/>
          </a:xfrm>
          <a:prstGeom prst="rect">
            <a:avLst/>
          </a:prstGeom>
        </p:spPr>
      </p:pic>
    </p:spTree>
    <p:extLst>
      <p:ext uri="{BB962C8B-B14F-4D97-AF65-F5344CB8AC3E}">
        <p14:creationId xmlns:p14="http://schemas.microsoft.com/office/powerpoint/2010/main" val="4233081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0E7001-A0DC-4A5F-AA9A-00670EE54B74}"/>
              </a:ext>
            </a:extLst>
          </p:cNvPr>
          <p:cNvSpPr>
            <a:spLocks noGrp="1"/>
          </p:cNvSpPr>
          <p:nvPr>
            <p:ph type="title"/>
          </p:nvPr>
        </p:nvSpPr>
        <p:spPr/>
        <p:txBody>
          <a:bodyPr/>
          <a:lstStyle/>
          <a:p>
            <a:pPr algn="ctr"/>
            <a:r>
              <a:rPr lang="es-SV" dirty="0"/>
              <a:t>Fase fundamental o aeróbica </a:t>
            </a:r>
          </a:p>
        </p:txBody>
      </p:sp>
      <p:pic>
        <p:nvPicPr>
          <p:cNvPr id="5" name="Marcador de contenido 4">
            <a:extLst>
              <a:ext uri="{FF2B5EF4-FFF2-40B4-BE49-F238E27FC236}">
                <a16:creationId xmlns:a16="http://schemas.microsoft.com/office/drawing/2014/main" id="{0990E39A-BCCB-4693-ACAF-5F202A35667C}"/>
              </a:ext>
            </a:extLst>
          </p:cNvPr>
          <p:cNvPicPr>
            <a:picLocks noGrp="1" noChangeAspect="1"/>
          </p:cNvPicPr>
          <p:nvPr>
            <p:ph idx="1"/>
          </p:nvPr>
        </p:nvPicPr>
        <p:blipFill>
          <a:blip r:embed="rId3"/>
          <a:stretch>
            <a:fillRect/>
          </a:stretch>
        </p:blipFill>
        <p:spPr>
          <a:xfrm>
            <a:off x="1161592" y="2067783"/>
            <a:ext cx="2962649" cy="2722434"/>
          </a:xfrm>
        </p:spPr>
      </p:pic>
      <p:pic>
        <p:nvPicPr>
          <p:cNvPr id="7" name="Imagen 6">
            <a:extLst>
              <a:ext uri="{FF2B5EF4-FFF2-40B4-BE49-F238E27FC236}">
                <a16:creationId xmlns:a16="http://schemas.microsoft.com/office/drawing/2014/main" id="{1B5640D0-3BE2-470B-BAD1-7092EF8C054A}"/>
              </a:ext>
            </a:extLst>
          </p:cNvPr>
          <p:cNvPicPr>
            <a:picLocks noChangeAspect="1"/>
          </p:cNvPicPr>
          <p:nvPr/>
        </p:nvPicPr>
        <p:blipFill rotWithShape="1">
          <a:blip r:embed="rId4"/>
          <a:srcRect t="2522"/>
          <a:stretch/>
        </p:blipFill>
        <p:spPr>
          <a:xfrm>
            <a:off x="5128211" y="2067783"/>
            <a:ext cx="2885448" cy="2722434"/>
          </a:xfrm>
          <a:prstGeom prst="rect">
            <a:avLst/>
          </a:prstGeom>
        </p:spPr>
      </p:pic>
      <p:pic>
        <p:nvPicPr>
          <p:cNvPr id="9" name="Imagen 8">
            <a:extLst>
              <a:ext uri="{FF2B5EF4-FFF2-40B4-BE49-F238E27FC236}">
                <a16:creationId xmlns:a16="http://schemas.microsoft.com/office/drawing/2014/main" id="{0628A498-FCFF-4A75-AA51-723433E8A634}"/>
              </a:ext>
            </a:extLst>
          </p:cNvPr>
          <p:cNvPicPr>
            <a:picLocks noChangeAspect="1"/>
          </p:cNvPicPr>
          <p:nvPr/>
        </p:nvPicPr>
        <p:blipFill rotWithShape="1">
          <a:blip r:embed="rId5"/>
          <a:srcRect l="6387"/>
          <a:stretch/>
        </p:blipFill>
        <p:spPr>
          <a:xfrm>
            <a:off x="8863779" y="2067783"/>
            <a:ext cx="2504359" cy="2722434"/>
          </a:xfrm>
          <a:prstGeom prst="rect">
            <a:avLst/>
          </a:prstGeom>
        </p:spPr>
      </p:pic>
    </p:spTree>
    <p:extLst>
      <p:ext uri="{BB962C8B-B14F-4D97-AF65-F5344CB8AC3E}">
        <p14:creationId xmlns:p14="http://schemas.microsoft.com/office/powerpoint/2010/main" val="2991587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6FE072-B30D-4CA8-9A2A-DFAFCD880F6D}"/>
              </a:ext>
            </a:extLst>
          </p:cNvPr>
          <p:cNvSpPr>
            <a:spLocks noGrp="1"/>
          </p:cNvSpPr>
          <p:nvPr>
            <p:ph type="title"/>
          </p:nvPr>
        </p:nvSpPr>
        <p:spPr>
          <a:xfrm>
            <a:off x="1161592" y="312096"/>
            <a:ext cx="10515600" cy="1325563"/>
          </a:xfrm>
        </p:spPr>
        <p:txBody>
          <a:bodyPr>
            <a:normAutofit/>
          </a:bodyPr>
          <a:lstStyle/>
          <a:p>
            <a:pPr algn="ctr"/>
            <a:r>
              <a:rPr lang="es-SV" sz="3600" dirty="0"/>
              <a:t>Fase de recuperación </a:t>
            </a:r>
          </a:p>
        </p:txBody>
      </p:sp>
      <p:pic>
        <p:nvPicPr>
          <p:cNvPr id="5" name="Marcador de contenido 4">
            <a:extLst>
              <a:ext uri="{FF2B5EF4-FFF2-40B4-BE49-F238E27FC236}">
                <a16:creationId xmlns:a16="http://schemas.microsoft.com/office/drawing/2014/main" id="{E1A6EA9A-9C97-46C1-AC1E-0A86570F728B}"/>
              </a:ext>
            </a:extLst>
          </p:cNvPr>
          <p:cNvPicPr>
            <a:picLocks noGrp="1" noChangeAspect="1"/>
          </p:cNvPicPr>
          <p:nvPr>
            <p:ph idx="1"/>
          </p:nvPr>
        </p:nvPicPr>
        <p:blipFill>
          <a:blip r:embed="rId3"/>
          <a:stretch>
            <a:fillRect/>
          </a:stretch>
        </p:blipFill>
        <p:spPr>
          <a:xfrm>
            <a:off x="1329966" y="1805525"/>
            <a:ext cx="2554267" cy="3246950"/>
          </a:xfrm>
        </p:spPr>
      </p:pic>
      <p:pic>
        <p:nvPicPr>
          <p:cNvPr id="7" name="Imagen 6">
            <a:extLst>
              <a:ext uri="{FF2B5EF4-FFF2-40B4-BE49-F238E27FC236}">
                <a16:creationId xmlns:a16="http://schemas.microsoft.com/office/drawing/2014/main" id="{33B4154D-5403-491B-9521-CDB9C79CDB59}"/>
              </a:ext>
            </a:extLst>
          </p:cNvPr>
          <p:cNvPicPr>
            <a:picLocks noChangeAspect="1"/>
          </p:cNvPicPr>
          <p:nvPr/>
        </p:nvPicPr>
        <p:blipFill>
          <a:blip r:embed="rId4"/>
          <a:stretch>
            <a:fillRect/>
          </a:stretch>
        </p:blipFill>
        <p:spPr>
          <a:xfrm>
            <a:off x="5154560" y="1805525"/>
            <a:ext cx="2562615" cy="3246950"/>
          </a:xfrm>
          <a:prstGeom prst="rect">
            <a:avLst/>
          </a:prstGeom>
        </p:spPr>
      </p:pic>
      <p:pic>
        <p:nvPicPr>
          <p:cNvPr id="9" name="Imagen 8">
            <a:extLst>
              <a:ext uri="{FF2B5EF4-FFF2-40B4-BE49-F238E27FC236}">
                <a16:creationId xmlns:a16="http://schemas.microsoft.com/office/drawing/2014/main" id="{93525427-CF54-4C54-876F-F4E243569D04}"/>
              </a:ext>
            </a:extLst>
          </p:cNvPr>
          <p:cNvPicPr>
            <a:picLocks noChangeAspect="1"/>
          </p:cNvPicPr>
          <p:nvPr/>
        </p:nvPicPr>
        <p:blipFill>
          <a:blip r:embed="rId5"/>
          <a:stretch>
            <a:fillRect/>
          </a:stretch>
        </p:blipFill>
        <p:spPr>
          <a:xfrm>
            <a:off x="8987502" y="1805525"/>
            <a:ext cx="2507689" cy="3246950"/>
          </a:xfrm>
          <a:prstGeom prst="rect">
            <a:avLst/>
          </a:prstGeom>
        </p:spPr>
      </p:pic>
    </p:spTree>
    <p:extLst>
      <p:ext uri="{BB962C8B-B14F-4D97-AF65-F5344CB8AC3E}">
        <p14:creationId xmlns:p14="http://schemas.microsoft.com/office/powerpoint/2010/main" val="2468714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9836E7-4EC8-45D5-B67D-DAE50256D154}"/>
              </a:ext>
            </a:extLst>
          </p:cNvPr>
          <p:cNvSpPr>
            <a:spLocks noGrp="1"/>
          </p:cNvSpPr>
          <p:nvPr>
            <p:ph type="title"/>
          </p:nvPr>
        </p:nvSpPr>
        <p:spPr>
          <a:xfrm>
            <a:off x="1114296" y="1368386"/>
            <a:ext cx="10515600" cy="1325563"/>
          </a:xfrm>
        </p:spPr>
        <p:txBody>
          <a:bodyPr>
            <a:normAutofit fontScale="90000"/>
          </a:bodyPr>
          <a:lstStyle/>
          <a:p>
            <a:pPr algn="ctr"/>
            <a:r>
              <a:rPr lang="es-SV" b="1" dirty="0">
                <a:effectLst>
                  <a:outerShdw blurRad="12700" dist="38100" dir="2700000" algn="tl">
                    <a:schemeClr val="accent5">
                      <a:lumMod val="60000"/>
                      <a:lumOff val="40000"/>
                    </a:schemeClr>
                  </a:outerShdw>
                </a:effectLst>
              </a:rPr>
              <a:t>Segundo Momento.</a:t>
            </a:r>
            <a:br>
              <a:rPr lang="es-SV" b="1" dirty="0">
                <a:effectLst>
                  <a:outerShdw blurRad="12700" dist="38100" dir="2700000" algn="tl">
                    <a:schemeClr val="accent5">
                      <a:lumMod val="60000"/>
                      <a:lumOff val="40000"/>
                    </a:schemeClr>
                  </a:outerShdw>
                </a:effectLst>
              </a:rPr>
            </a:br>
            <a:br>
              <a:rPr lang="es-SV" dirty="0"/>
            </a:br>
            <a:r>
              <a:rPr lang="es-SV" b="1" dirty="0"/>
              <a:t>Momento de Compartir</a:t>
            </a:r>
            <a:br>
              <a:rPr lang="es-SV" dirty="0"/>
            </a:br>
            <a:endParaRPr lang="es-SV" dirty="0"/>
          </a:p>
        </p:txBody>
      </p:sp>
      <p:sp>
        <p:nvSpPr>
          <p:cNvPr id="3" name="Marcador de contenido 2">
            <a:extLst>
              <a:ext uri="{FF2B5EF4-FFF2-40B4-BE49-F238E27FC236}">
                <a16:creationId xmlns:a16="http://schemas.microsoft.com/office/drawing/2014/main" id="{393C2BD6-E0C3-4D4A-B444-FD371F04F76D}"/>
              </a:ext>
            </a:extLst>
          </p:cNvPr>
          <p:cNvSpPr>
            <a:spLocks noGrp="1"/>
          </p:cNvSpPr>
          <p:nvPr>
            <p:ph idx="1"/>
          </p:nvPr>
        </p:nvSpPr>
        <p:spPr>
          <a:xfrm>
            <a:off x="838200" y="4148230"/>
            <a:ext cx="10515600" cy="1325563"/>
          </a:xfrm>
        </p:spPr>
        <p:txBody>
          <a:bodyPr/>
          <a:lstStyle/>
          <a:p>
            <a:pPr marL="0" indent="0" algn="ctr">
              <a:buNone/>
            </a:pPr>
            <a:r>
              <a:rPr lang="es-SV" sz="3600" b="1" dirty="0"/>
              <a:t>Técnica “Mapa conceptual”</a:t>
            </a:r>
            <a:endParaRPr lang="es-SV" sz="3600" dirty="0"/>
          </a:p>
          <a:p>
            <a:endParaRPr lang="es-SV" dirty="0"/>
          </a:p>
        </p:txBody>
      </p:sp>
    </p:spTree>
    <p:extLst>
      <p:ext uri="{BB962C8B-B14F-4D97-AF65-F5344CB8AC3E}">
        <p14:creationId xmlns:p14="http://schemas.microsoft.com/office/powerpoint/2010/main" val="3340056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Ver las imágenes de origen">
            <a:extLst>
              <a:ext uri="{FF2B5EF4-FFF2-40B4-BE49-F238E27FC236}">
                <a16:creationId xmlns:a16="http://schemas.microsoft.com/office/drawing/2014/main" id="{998CF805-8E55-4583-A9AF-CC960254992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1448947"/>
            <a:ext cx="7242857" cy="4627387"/>
          </a:xfrm>
          <a:prstGeom prst="rect">
            <a:avLst/>
          </a:prstGeom>
          <a:noFill/>
          <a:ln>
            <a:noFill/>
          </a:ln>
        </p:spPr>
      </p:pic>
      <p:sp>
        <p:nvSpPr>
          <p:cNvPr id="8" name="CuadroTexto 7">
            <a:extLst>
              <a:ext uri="{FF2B5EF4-FFF2-40B4-BE49-F238E27FC236}">
                <a16:creationId xmlns:a16="http://schemas.microsoft.com/office/drawing/2014/main" id="{41F213CE-C263-49B2-A0BA-B3C84A2E0952}"/>
              </a:ext>
            </a:extLst>
          </p:cNvPr>
          <p:cNvSpPr txBox="1"/>
          <p:nvPr/>
        </p:nvSpPr>
        <p:spPr>
          <a:xfrm>
            <a:off x="2663143" y="427488"/>
            <a:ext cx="6865714" cy="646331"/>
          </a:xfrm>
          <a:prstGeom prst="rect">
            <a:avLst/>
          </a:prstGeom>
          <a:noFill/>
        </p:spPr>
        <p:txBody>
          <a:bodyPr wrap="square" rtlCol="0">
            <a:spAutoFit/>
          </a:bodyPr>
          <a:lstStyle/>
          <a:p>
            <a:pPr algn="ctr"/>
            <a:r>
              <a:rPr lang="es-SV" sz="3600" b="1" dirty="0">
                <a:latin typeface="+mj-lt"/>
              </a:rPr>
              <a:t>Ejemplo</a:t>
            </a:r>
            <a:r>
              <a:rPr lang="es-SV" sz="3600" b="1" dirty="0"/>
              <a:t> de Mapa Conceptual</a:t>
            </a:r>
          </a:p>
        </p:txBody>
      </p:sp>
    </p:spTree>
    <p:extLst>
      <p:ext uri="{BB962C8B-B14F-4D97-AF65-F5344CB8AC3E}">
        <p14:creationId xmlns:p14="http://schemas.microsoft.com/office/powerpoint/2010/main" val="1996031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42;p32"/>
          <p:cNvSpPr/>
          <p:nvPr/>
        </p:nvSpPr>
        <p:spPr>
          <a:xfrm>
            <a:off x="9820202" y="3507137"/>
            <a:ext cx="2371800" cy="2368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43;p32"/>
          <p:cNvSpPr/>
          <p:nvPr/>
        </p:nvSpPr>
        <p:spPr>
          <a:xfrm>
            <a:off x="7810502" y="884237"/>
            <a:ext cx="2371800" cy="2368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Rectángulo 14"/>
          <p:cNvSpPr/>
          <p:nvPr/>
        </p:nvSpPr>
        <p:spPr>
          <a:xfrm>
            <a:off x="7828978" y="1061703"/>
            <a:ext cx="4307954" cy="4636168"/>
          </a:xfrm>
          <a:prstGeom prst="rect">
            <a:avLst/>
          </a:prstGeom>
          <a:solidFill>
            <a:srgbClr val="2351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4800" dirty="0"/>
              <a:t>INSERTAR</a:t>
            </a:r>
          </a:p>
          <a:p>
            <a:pPr algn="ctr"/>
            <a:r>
              <a:rPr lang="es-SV" sz="4800" dirty="0"/>
              <a:t>IMAGEN</a:t>
            </a:r>
          </a:p>
        </p:txBody>
      </p:sp>
      <p:sp>
        <p:nvSpPr>
          <p:cNvPr id="7" name="Google Shape;247;p32">
            <a:extLst>
              <a:ext uri="{FF2B5EF4-FFF2-40B4-BE49-F238E27FC236}">
                <a16:creationId xmlns:a16="http://schemas.microsoft.com/office/drawing/2014/main" id="{4974457B-C1E4-435E-B6E7-92A1FD6B7500}"/>
              </a:ext>
            </a:extLst>
          </p:cNvPr>
          <p:cNvSpPr txBox="1">
            <a:spLocks/>
          </p:cNvSpPr>
          <p:nvPr/>
        </p:nvSpPr>
        <p:spPr>
          <a:xfrm>
            <a:off x="436823" y="1160129"/>
            <a:ext cx="7420122" cy="1449600"/>
          </a:xfrm>
          <a:prstGeom prst="rect">
            <a:avLst/>
          </a:prstGeom>
        </p:spPr>
        <p:txBody>
          <a:bodyPr spcFirstLastPara="1" vert="horz" wrap="square" lIns="91425" tIns="91425" rIns="91425" bIns="9142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SV" sz="4400" b="1" dirty="0"/>
              <a:t>“</a:t>
            </a:r>
            <a:r>
              <a:rPr lang="es-SV" sz="3200" b="1" dirty="0"/>
              <a:t>Gestión de la promoción de la salud en el trabajo”</a:t>
            </a:r>
            <a:endParaRPr lang="es-SV" sz="4400" b="1" dirty="0"/>
          </a:p>
        </p:txBody>
      </p:sp>
      <p:sp>
        <p:nvSpPr>
          <p:cNvPr id="10" name="CuadroTexto 9">
            <a:extLst>
              <a:ext uri="{FF2B5EF4-FFF2-40B4-BE49-F238E27FC236}">
                <a16:creationId xmlns:a16="http://schemas.microsoft.com/office/drawing/2014/main" id="{E44876E8-23D7-41C8-B0FD-A3F20E562A6F}"/>
              </a:ext>
            </a:extLst>
          </p:cNvPr>
          <p:cNvSpPr txBox="1"/>
          <p:nvPr/>
        </p:nvSpPr>
        <p:spPr>
          <a:xfrm>
            <a:off x="671351" y="3794535"/>
            <a:ext cx="6625390" cy="4770537"/>
          </a:xfrm>
          <a:prstGeom prst="rect">
            <a:avLst/>
          </a:prstGeom>
          <a:noFill/>
        </p:spPr>
        <p:txBody>
          <a:bodyPr wrap="square" rtlCol="0">
            <a:spAutoFit/>
          </a:bodyPr>
          <a:lstStyle/>
          <a:p>
            <a:pPr algn="ctr"/>
            <a:r>
              <a:rPr lang="es-SV" sz="4000" b="1" dirty="0"/>
              <a:t>Actividad Física Saludable</a:t>
            </a:r>
          </a:p>
          <a:p>
            <a:pPr algn="ctr"/>
            <a:endParaRPr lang="es-SV" sz="2400" dirty="0"/>
          </a:p>
          <a:p>
            <a:pPr algn="ctr"/>
            <a:endParaRPr lang="es-SV" sz="2400" dirty="0"/>
          </a:p>
          <a:p>
            <a:endParaRPr lang="es-SV" dirty="0"/>
          </a:p>
          <a:p>
            <a:endParaRPr lang="es-SV" dirty="0"/>
          </a:p>
          <a:p>
            <a:endParaRPr lang="es-SV" dirty="0"/>
          </a:p>
          <a:p>
            <a:endParaRPr lang="es-SV" dirty="0"/>
          </a:p>
          <a:p>
            <a:endParaRPr lang="es-SV" dirty="0"/>
          </a:p>
          <a:p>
            <a:endParaRPr lang="es-SV" dirty="0"/>
          </a:p>
          <a:p>
            <a:endParaRPr lang="es-SV" dirty="0"/>
          </a:p>
          <a:p>
            <a:endParaRPr lang="es-SV" dirty="0"/>
          </a:p>
          <a:p>
            <a:endParaRPr lang="es-SV" dirty="0"/>
          </a:p>
          <a:p>
            <a:endParaRPr lang="es-SV" dirty="0"/>
          </a:p>
          <a:p>
            <a:endParaRPr lang="es-SV" dirty="0"/>
          </a:p>
          <a:p>
            <a:endParaRPr lang="es-SV" dirty="0"/>
          </a:p>
        </p:txBody>
      </p:sp>
      <p:pic>
        <p:nvPicPr>
          <p:cNvPr id="1026" name="Picture 2" descr="Ver las imágenes de origen">
            <a:extLst>
              <a:ext uri="{FF2B5EF4-FFF2-40B4-BE49-F238E27FC236}">
                <a16:creationId xmlns:a16="http://schemas.microsoft.com/office/drawing/2014/main" id="{DDC6AF26-9F0D-49F1-826C-77DA11F684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6741" y="2130605"/>
            <a:ext cx="4645877" cy="3428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52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44A380-F829-4D04-871A-1136ED482323}"/>
              </a:ext>
            </a:extLst>
          </p:cNvPr>
          <p:cNvSpPr>
            <a:spLocks noGrp="1"/>
          </p:cNvSpPr>
          <p:nvPr>
            <p:ph type="title"/>
          </p:nvPr>
        </p:nvSpPr>
        <p:spPr/>
        <p:txBody>
          <a:bodyPr/>
          <a:lstStyle/>
          <a:p>
            <a:pPr algn="ctr"/>
            <a:r>
              <a:rPr lang="es-SV" dirty="0"/>
              <a:t>Objetivo</a:t>
            </a:r>
          </a:p>
        </p:txBody>
      </p:sp>
      <p:sp>
        <p:nvSpPr>
          <p:cNvPr id="3" name="Marcador de contenido 2">
            <a:extLst>
              <a:ext uri="{FF2B5EF4-FFF2-40B4-BE49-F238E27FC236}">
                <a16:creationId xmlns:a16="http://schemas.microsoft.com/office/drawing/2014/main" id="{022112B6-142C-4165-9A6E-6F8BE90DD6C3}"/>
              </a:ext>
            </a:extLst>
          </p:cNvPr>
          <p:cNvSpPr>
            <a:spLocks noGrp="1"/>
          </p:cNvSpPr>
          <p:nvPr>
            <p:ph idx="1"/>
          </p:nvPr>
        </p:nvSpPr>
        <p:spPr>
          <a:xfrm>
            <a:off x="374979" y="2193889"/>
            <a:ext cx="7599218" cy="4351338"/>
          </a:xfrm>
        </p:spPr>
        <p:txBody>
          <a:bodyPr/>
          <a:lstStyle/>
          <a:p>
            <a:r>
              <a:rPr lang="es-SV" dirty="0"/>
              <a:t>Dialogar sobre la importancia de la actividad física para la buena salud.</a:t>
            </a:r>
          </a:p>
          <a:p>
            <a:pPr marL="0" indent="0">
              <a:buNone/>
            </a:pPr>
            <a:endParaRPr lang="es-SV" dirty="0"/>
          </a:p>
        </p:txBody>
      </p:sp>
      <p:sp>
        <p:nvSpPr>
          <p:cNvPr id="5" name="Google Shape;288;p35">
            <a:extLst>
              <a:ext uri="{FF2B5EF4-FFF2-40B4-BE49-F238E27FC236}">
                <a16:creationId xmlns:a16="http://schemas.microsoft.com/office/drawing/2014/main" id="{75D65A67-AE5D-44ED-AE76-4509C356A069}"/>
              </a:ext>
            </a:extLst>
          </p:cNvPr>
          <p:cNvSpPr/>
          <p:nvPr/>
        </p:nvSpPr>
        <p:spPr>
          <a:xfrm>
            <a:off x="8179108" y="803564"/>
            <a:ext cx="3433002" cy="5742339"/>
          </a:xfrm>
          <a:prstGeom prst="rect">
            <a:avLst/>
          </a:prstGeom>
          <a:solidFill>
            <a:srgbClr val="23517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SV" dirty="0">
                <a:solidFill>
                  <a:schemeClr val="bg1"/>
                </a:solidFill>
              </a:rPr>
              <a:t>INSERTAR IMAGEN</a:t>
            </a:r>
            <a:endParaRPr dirty="0">
              <a:solidFill>
                <a:schemeClr val="bg1"/>
              </a:solidFill>
            </a:endParaRPr>
          </a:p>
        </p:txBody>
      </p:sp>
      <p:sp>
        <p:nvSpPr>
          <p:cNvPr id="6" name="Google Shape;284;p35">
            <a:extLst>
              <a:ext uri="{FF2B5EF4-FFF2-40B4-BE49-F238E27FC236}">
                <a16:creationId xmlns:a16="http://schemas.microsoft.com/office/drawing/2014/main" id="{EED7D4C8-78EB-4DAC-892F-57C1D7258F93}"/>
              </a:ext>
            </a:extLst>
          </p:cNvPr>
          <p:cNvSpPr/>
          <p:nvPr/>
        </p:nvSpPr>
        <p:spPr>
          <a:xfrm>
            <a:off x="7740764" y="3405889"/>
            <a:ext cx="3174692" cy="3139338"/>
          </a:xfrm>
          <a:prstGeom prst="rect">
            <a:avLst/>
          </a:prstGeom>
          <a:solidFill>
            <a:schemeClr val="accent5">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0" name="Picture 2" descr="Ver las imágenes de origen">
            <a:extLst>
              <a:ext uri="{FF2B5EF4-FFF2-40B4-BE49-F238E27FC236}">
                <a16:creationId xmlns:a16="http://schemas.microsoft.com/office/drawing/2014/main" id="{F099A3E5-7346-4B95-9807-1E0E0A0E4F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8746" y="1171828"/>
            <a:ext cx="3336756" cy="5005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241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3;p33"/>
          <p:cNvSpPr txBox="1">
            <a:spLocks/>
          </p:cNvSpPr>
          <p:nvPr/>
        </p:nvSpPr>
        <p:spPr>
          <a:xfrm>
            <a:off x="1496291" y="133626"/>
            <a:ext cx="6531032" cy="1030151"/>
          </a:xfrm>
          <a:prstGeom prst="rect">
            <a:avLst/>
          </a:prstGeom>
        </p:spPr>
        <p:txBody>
          <a:bodyPr spcFirstLastPara="1" vert="horz" wrap="square" lIns="91425" tIns="91425" rIns="91425" bIns="9142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es-SV" sz="4000" dirty="0"/>
              <a:t>CONTENIDO</a:t>
            </a:r>
          </a:p>
        </p:txBody>
      </p:sp>
      <p:sp>
        <p:nvSpPr>
          <p:cNvPr id="5" name="Google Shape;254;p33"/>
          <p:cNvSpPr txBox="1">
            <a:spLocks/>
          </p:cNvSpPr>
          <p:nvPr/>
        </p:nvSpPr>
        <p:spPr>
          <a:xfrm>
            <a:off x="720000" y="2286849"/>
            <a:ext cx="11295537" cy="3483600"/>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endParaRPr lang="en-US" sz="1600" dirty="0">
              <a:latin typeface="Raleway Thin"/>
              <a:ea typeface="Raleway Thin"/>
              <a:cs typeface="Raleway Thin"/>
              <a:sym typeface="Raleway Thin"/>
            </a:endParaRPr>
          </a:p>
        </p:txBody>
      </p:sp>
      <p:sp>
        <p:nvSpPr>
          <p:cNvPr id="6" name="Rectángulo 5"/>
          <p:cNvSpPr/>
          <p:nvPr/>
        </p:nvSpPr>
        <p:spPr>
          <a:xfrm>
            <a:off x="1121999" y="1163777"/>
            <a:ext cx="10065948" cy="5109091"/>
          </a:xfrm>
          <a:prstGeom prst="rect">
            <a:avLst/>
          </a:prstGeom>
        </p:spPr>
        <p:txBody>
          <a:bodyPr wrap="square">
            <a:spAutoFit/>
          </a:bodyPr>
          <a:lstStyle/>
          <a:p>
            <a:pPr marL="342900" lvl="0" indent="-342900">
              <a:buFont typeface="+mj-lt"/>
              <a:buAutoNum type="arabicPeriod"/>
            </a:pPr>
            <a:r>
              <a:rPr lang="es-SV" sz="2800" dirty="0">
                <a:ea typeface="Raleway Thin"/>
                <a:cs typeface="Raleway Thin"/>
                <a:sym typeface="Raleway Thin"/>
              </a:rPr>
              <a:t>Como se define la actividad física</a:t>
            </a:r>
          </a:p>
          <a:p>
            <a:pPr marL="342900" lvl="0" indent="-342900">
              <a:buFont typeface="+mj-lt"/>
              <a:buAutoNum type="arabicPeriod"/>
            </a:pPr>
            <a:endParaRPr lang="es-SV" sz="2800" dirty="0">
              <a:ea typeface="Raleway Thin"/>
              <a:cs typeface="Raleway Thin"/>
              <a:sym typeface="Raleway Thin"/>
            </a:endParaRPr>
          </a:p>
          <a:p>
            <a:pPr marL="514350" lvl="0" indent="-514350">
              <a:buFont typeface="+mj-lt"/>
              <a:buAutoNum type="arabicPeriod"/>
            </a:pPr>
            <a:r>
              <a:rPr lang="es-SV" sz="2800" dirty="0">
                <a:ea typeface="Raleway Thin"/>
                <a:cs typeface="Raleway Thin"/>
                <a:sym typeface="Raleway Thin"/>
              </a:rPr>
              <a:t>Donde se puede practicar</a:t>
            </a:r>
          </a:p>
          <a:p>
            <a:pPr marL="514350" lvl="0" indent="-514350">
              <a:buFont typeface="+mj-lt"/>
              <a:buAutoNum type="arabicPeriod"/>
            </a:pPr>
            <a:endParaRPr lang="es-SV" sz="2800" dirty="0">
              <a:ea typeface="Raleway Thin"/>
              <a:cs typeface="Raleway Thin"/>
              <a:sym typeface="Raleway Thin"/>
            </a:endParaRPr>
          </a:p>
          <a:p>
            <a:pPr marL="514350" lvl="0" indent="-514350">
              <a:buFont typeface="+mj-lt"/>
              <a:buAutoNum type="arabicPeriod"/>
            </a:pPr>
            <a:r>
              <a:rPr lang="es-SV" sz="2800" dirty="0">
                <a:ea typeface="Raleway Thin"/>
                <a:cs typeface="Raleway Thin"/>
                <a:sym typeface="Raleway Thin"/>
              </a:rPr>
              <a:t>Tipos de inactividad física</a:t>
            </a:r>
          </a:p>
          <a:p>
            <a:pPr marL="514350" lvl="0" indent="-514350">
              <a:buFont typeface="+mj-lt"/>
              <a:buAutoNum type="arabicPeriod"/>
            </a:pPr>
            <a:endParaRPr lang="es-SV" sz="2800" dirty="0">
              <a:ea typeface="Raleway Thin"/>
              <a:cs typeface="Raleway Thin"/>
              <a:sym typeface="Raleway Thin"/>
            </a:endParaRPr>
          </a:p>
          <a:p>
            <a:pPr marL="514350" lvl="0" indent="-514350">
              <a:buFont typeface="+mj-lt"/>
              <a:buAutoNum type="arabicPeriod"/>
            </a:pPr>
            <a:r>
              <a:rPr lang="es-SV" sz="2800" dirty="0">
                <a:ea typeface="Raleway Thin"/>
                <a:cs typeface="Raleway Thin"/>
                <a:sym typeface="Raleway Thin"/>
              </a:rPr>
              <a:t>Impacto de la inactividad física en el trabajo</a:t>
            </a:r>
          </a:p>
          <a:p>
            <a:pPr marL="514350" lvl="0" indent="-514350">
              <a:buFont typeface="+mj-lt"/>
              <a:buAutoNum type="arabicPeriod"/>
            </a:pPr>
            <a:endParaRPr lang="es-SV" sz="2800" dirty="0">
              <a:ea typeface="Raleway Thin"/>
              <a:cs typeface="Raleway Thin"/>
              <a:sym typeface="Raleway Thin"/>
            </a:endParaRPr>
          </a:p>
          <a:p>
            <a:pPr marL="514350" lvl="0" indent="-514350">
              <a:buFont typeface="+mj-lt"/>
              <a:buAutoNum type="arabicPeriod"/>
            </a:pPr>
            <a:r>
              <a:rPr lang="es-SV" sz="2800" dirty="0">
                <a:ea typeface="Raleway Thin"/>
                <a:cs typeface="Raleway Thin"/>
                <a:sym typeface="Raleway Thin"/>
              </a:rPr>
              <a:t>Impacto de la falta de actividad física en la salud</a:t>
            </a:r>
          </a:p>
          <a:p>
            <a:pPr marL="514350" lvl="0" indent="-514350">
              <a:buFont typeface="+mj-lt"/>
              <a:buAutoNum type="arabicPeriod"/>
            </a:pPr>
            <a:endParaRPr lang="es-SV" sz="2800" dirty="0">
              <a:ea typeface="Raleway Thin"/>
              <a:cs typeface="Raleway Thin"/>
              <a:sym typeface="Raleway Thin"/>
            </a:endParaRPr>
          </a:p>
          <a:p>
            <a:pPr marL="514350" lvl="0" indent="-514350">
              <a:buFont typeface="+mj-lt"/>
              <a:buAutoNum type="arabicPeriod"/>
            </a:pPr>
            <a:r>
              <a:rPr lang="es-SV" sz="2800" dirty="0">
                <a:ea typeface="Raleway Thin"/>
                <a:cs typeface="Raleway Thin"/>
                <a:sym typeface="Raleway Thin"/>
              </a:rPr>
              <a:t>Gestión de la actividad física en el trabajo</a:t>
            </a:r>
          </a:p>
          <a:p>
            <a:pPr lvl="0"/>
            <a:endParaRPr lang="en-US" dirty="0">
              <a:latin typeface="+mj-lt"/>
              <a:ea typeface="Raleway Thin"/>
              <a:cs typeface="Raleway Thin"/>
              <a:sym typeface="Raleway Thin"/>
            </a:endParaRPr>
          </a:p>
        </p:txBody>
      </p:sp>
      <p:pic>
        <p:nvPicPr>
          <p:cNvPr id="3074" name="Picture 2" descr="Ver las imágenes de origen">
            <a:extLst>
              <a:ext uri="{FF2B5EF4-FFF2-40B4-BE49-F238E27FC236}">
                <a16:creationId xmlns:a16="http://schemas.microsoft.com/office/drawing/2014/main" id="{5646B935-16DC-4FDD-9A4B-9E39AAC4881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7323" y="475175"/>
            <a:ext cx="3927764" cy="2618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429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84;p35"/>
          <p:cNvSpPr/>
          <p:nvPr/>
        </p:nvSpPr>
        <p:spPr>
          <a:xfrm>
            <a:off x="7033681" y="3630376"/>
            <a:ext cx="2802589" cy="3054130"/>
          </a:xfrm>
          <a:prstGeom prst="rect">
            <a:avLst/>
          </a:prstGeom>
          <a:solidFill>
            <a:schemeClr val="tx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88;p35"/>
          <p:cNvSpPr/>
          <p:nvPr/>
        </p:nvSpPr>
        <p:spPr>
          <a:xfrm>
            <a:off x="6233605" y="1930441"/>
            <a:ext cx="3239299" cy="3399870"/>
          </a:xfrm>
          <a:prstGeom prst="rect">
            <a:avLst/>
          </a:prstGeom>
          <a:solidFill>
            <a:srgbClr val="23517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SV" dirty="0">
                <a:solidFill>
                  <a:schemeClr val="bg1"/>
                </a:solidFill>
              </a:rPr>
              <a:t>INSERTAR IMAGEN</a:t>
            </a:r>
            <a:endParaRPr dirty="0">
              <a:solidFill>
                <a:schemeClr val="bg1"/>
              </a:solidFill>
            </a:endParaRPr>
          </a:p>
        </p:txBody>
      </p:sp>
      <p:sp>
        <p:nvSpPr>
          <p:cNvPr id="7" name="Google Shape;285;p35"/>
          <p:cNvSpPr txBox="1">
            <a:spLocks/>
          </p:cNvSpPr>
          <p:nvPr/>
        </p:nvSpPr>
        <p:spPr>
          <a:xfrm>
            <a:off x="778158" y="349130"/>
            <a:ext cx="10633905" cy="1856423"/>
          </a:xfrm>
          <a:prstGeom prst="rect">
            <a:avLst/>
          </a:prstGeom>
        </p:spPr>
        <p:txBody>
          <a:bodyPr spcFirstLastPara="1" vert="horz" wrap="square" lIns="91425" tIns="91425" rIns="91425" bIns="9142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spcBef>
                <a:spcPts val="0"/>
              </a:spcBef>
            </a:pPr>
            <a:r>
              <a:rPr lang="es-SV" sz="4800" dirty="0"/>
              <a:t>¿Cómo se define la actividad física?</a:t>
            </a:r>
          </a:p>
        </p:txBody>
      </p:sp>
      <p:sp>
        <p:nvSpPr>
          <p:cNvPr id="10" name="Rectángulo 9"/>
          <p:cNvSpPr/>
          <p:nvPr/>
        </p:nvSpPr>
        <p:spPr>
          <a:xfrm>
            <a:off x="2053089" y="5248614"/>
            <a:ext cx="2802589" cy="1433587"/>
          </a:xfrm>
          <a:prstGeom prst="rect">
            <a:avLst/>
          </a:prstGeom>
          <a:solidFill>
            <a:srgbClr val="43B2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4098" name="Picture 2" descr="https://cdn1.eldia.com/052017/1494054662417.jpg">
            <a:extLst>
              <a:ext uri="{FF2B5EF4-FFF2-40B4-BE49-F238E27FC236}">
                <a16:creationId xmlns:a16="http://schemas.microsoft.com/office/drawing/2014/main" id="{F7EDF18C-D8EE-4A59-9A90-7621FB3F76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1575" y="2086440"/>
            <a:ext cx="6656392" cy="4439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77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Google Shape;353;p38"/>
          <p:cNvSpPr/>
          <p:nvPr/>
        </p:nvSpPr>
        <p:spPr>
          <a:xfrm>
            <a:off x="7822784" y="1253836"/>
            <a:ext cx="3684047" cy="213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355;p38"/>
          <p:cNvSpPr/>
          <p:nvPr/>
        </p:nvSpPr>
        <p:spPr>
          <a:xfrm>
            <a:off x="8672945" y="1717963"/>
            <a:ext cx="3519055" cy="5140037"/>
          </a:xfrm>
          <a:prstGeom prst="rect">
            <a:avLst/>
          </a:prstGeom>
          <a:solidFill>
            <a:srgbClr val="23517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SV" dirty="0">
                <a:solidFill>
                  <a:schemeClr val="bg1"/>
                </a:solidFill>
              </a:rPr>
              <a:t>INSERTAR IMAGEN</a:t>
            </a:r>
            <a:endParaRPr dirty="0">
              <a:solidFill>
                <a:schemeClr val="bg1"/>
              </a:solidFill>
            </a:endParaRPr>
          </a:p>
        </p:txBody>
      </p:sp>
      <p:sp>
        <p:nvSpPr>
          <p:cNvPr id="4" name="Google Shape;356;p38"/>
          <p:cNvSpPr txBox="1">
            <a:spLocks/>
          </p:cNvSpPr>
          <p:nvPr/>
        </p:nvSpPr>
        <p:spPr>
          <a:xfrm>
            <a:off x="2713541" y="367885"/>
            <a:ext cx="6569004" cy="1017488"/>
          </a:xfrm>
          <a:prstGeom prst="rect">
            <a:avLst/>
          </a:prstGeom>
        </p:spPr>
        <p:txBody>
          <a:bodyPr spcFirstLastPara="1" wrap="square" lIns="91425" tIns="91425" rIns="91425" bIns="91425"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s-SV" sz="4000" dirty="0">
                <a:latin typeface="+mj-lt"/>
              </a:rPr>
              <a:t>Tipos de Inactividad Física</a:t>
            </a:r>
          </a:p>
          <a:p>
            <a:pPr marL="0" indent="0">
              <a:spcBef>
                <a:spcPts val="0"/>
              </a:spcBef>
              <a:buFont typeface="Arial" panose="020B0604020202020204" pitchFamily="34" charset="0"/>
              <a:buNone/>
            </a:pPr>
            <a:endParaRPr lang="en-US" dirty="0"/>
          </a:p>
        </p:txBody>
      </p:sp>
      <p:sp>
        <p:nvSpPr>
          <p:cNvPr id="5" name="Google Shape;177;p31"/>
          <p:cNvSpPr txBox="1">
            <a:spLocks/>
          </p:cNvSpPr>
          <p:nvPr/>
        </p:nvSpPr>
        <p:spPr>
          <a:xfrm>
            <a:off x="376677" y="1943019"/>
            <a:ext cx="5199092" cy="2990376"/>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600"/>
              </a:spcAft>
              <a:buFont typeface="Arial" panose="020B0604020202020204" pitchFamily="34" charset="0"/>
              <a:buNone/>
            </a:pPr>
            <a:endParaRPr lang="es-SV" dirty="0"/>
          </a:p>
          <a:p>
            <a:pPr marL="0" indent="0">
              <a:spcBef>
                <a:spcPts val="0"/>
              </a:spcBef>
              <a:spcAft>
                <a:spcPts val="1600"/>
              </a:spcAft>
              <a:buFont typeface="Arial" panose="020B0604020202020204" pitchFamily="34" charset="0"/>
              <a:buNone/>
            </a:pPr>
            <a:r>
              <a:rPr lang="es-SV" dirty="0"/>
              <a:t>Falta de actividad física</a:t>
            </a:r>
          </a:p>
          <a:p>
            <a:pPr marL="0" indent="0">
              <a:spcBef>
                <a:spcPts val="0"/>
              </a:spcBef>
              <a:spcAft>
                <a:spcPts val="1600"/>
              </a:spcAft>
              <a:buFont typeface="Arial" panose="020B0604020202020204" pitchFamily="34" charset="0"/>
              <a:buNone/>
            </a:pPr>
            <a:endParaRPr lang="es-SV" dirty="0"/>
          </a:p>
          <a:p>
            <a:pPr marL="0" indent="0">
              <a:spcBef>
                <a:spcPts val="0"/>
              </a:spcBef>
              <a:spcAft>
                <a:spcPts val="1600"/>
              </a:spcAft>
              <a:buFont typeface="Arial" panose="020B0604020202020204" pitchFamily="34" charset="0"/>
              <a:buNone/>
            </a:pPr>
            <a:r>
              <a:rPr lang="es-SV" dirty="0"/>
              <a:t>Estilo de vida sedentario</a:t>
            </a:r>
          </a:p>
          <a:p>
            <a:pPr marL="0" indent="0">
              <a:spcBef>
                <a:spcPts val="0"/>
              </a:spcBef>
              <a:spcAft>
                <a:spcPts val="1600"/>
              </a:spcAft>
              <a:buFont typeface="Arial" panose="020B0604020202020204" pitchFamily="34" charset="0"/>
              <a:buNone/>
            </a:pPr>
            <a:endParaRPr lang="en-US" dirty="0"/>
          </a:p>
          <a:p>
            <a:pPr marL="0" indent="0">
              <a:spcBef>
                <a:spcPts val="0"/>
              </a:spcBef>
              <a:spcAft>
                <a:spcPts val="1600"/>
              </a:spcAft>
              <a:buFont typeface="Arial" panose="020B0604020202020204" pitchFamily="34" charset="0"/>
              <a:buNone/>
            </a:pPr>
            <a:r>
              <a:rPr lang="en-US" dirty="0"/>
              <a:t> </a:t>
            </a:r>
          </a:p>
        </p:txBody>
      </p:sp>
      <p:pic>
        <p:nvPicPr>
          <p:cNvPr id="5124" name="Picture 4" descr="Ver las imágenes de origen">
            <a:extLst>
              <a:ext uri="{FF2B5EF4-FFF2-40B4-BE49-F238E27FC236}">
                <a16:creationId xmlns:a16="http://schemas.microsoft.com/office/drawing/2014/main" id="{7B5B00AA-B308-4E0A-A50C-7E7F300CF0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271324"/>
            <a:ext cx="5875375" cy="3782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64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ersonalizado 2">
      <a:majorFont>
        <a:latin typeface="Museo Sans 700"/>
        <a:ea typeface=""/>
        <a:cs typeface=""/>
      </a:majorFont>
      <a:minorFont>
        <a:latin typeface="Museo sans 100"/>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_propuesta_1" id="{3DE14D8E-2CA4-40B6-A6F2-D51458C3B049}" vid="{B87A4EE5-6D69-463A-AD44-4D560F69312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o" ma:contentTypeID="0x010100FAC18A017C67D341972AA447518606B9" ma:contentTypeVersion="1" ma:contentTypeDescription="Crear nuevo documento." ma:contentTypeScope="" ma:versionID="dd8d6a75ed3031c727f052bcb864c34b">
  <xsd:schema xmlns:xsd="http://www.w3.org/2001/XMLSchema" xmlns:xs="http://www.w3.org/2001/XMLSchema" xmlns:p="http://schemas.microsoft.com/office/2006/metadata/properties" xmlns:ns2="70c83a7d-273a-47cd-bf7d-7291913546ab" targetNamespace="http://schemas.microsoft.com/office/2006/metadata/properties" ma:root="true" ma:fieldsID="b950ee1c747781a200db11a0cb0d892a" ns2:_="">
    <xsd:import namespace="70c83a7d-273a-47cd-bf7d-7291913546ab"/>
    <xsd:element name="properties">
      <xsd:complexType>
        <xsd:sequence>
          <xsd:element name="documentManagement">
            <xsd:complexType>
              <xsd:all>
                <xsd:element ref="ns2:SharedWithUsers"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c83a7d-273a-47cd-bf7d-7291913546ab" elementFormDefault="qualified">
    <xsd:import namespace="http://schemas.microsoft.com/office/2006/documentManagement/types"/>
    <xsd:import namespace="http://schemas.microsoft.com/office/infopath/2007/PartnerControls"/>
    <xsd:element name="SharedWithUsers" ma:index="8" nillable="true" ma:displayName="Compartid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dlc_DocId" ma:index="9" nillable="true" ma:displayName="Valor de Id. de documento" ma:description="El valor del identificador de documento asignado a este elemento." ma:internalName="_dlc_DocId" ma:readOnly="true">
      <xsd:simpleType>
        <xsd:restriction base="dms:Text"/>
      </xsd:simpleType>
    </xsd:element>
    <xsd:element name="_dlc_DocIdUrl" ma:index="10"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Identificador persistente" ma:description="Mantener el identificador al agregar."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70c83a7d-273a-47cd-bf7d-7291913546ab">D2KYYD6JA5AY-291615393-128</_dlc_DocId>
    <_dlc_DocIdUrl xmlns="70c83a7d-273a-47cd-bf7d-7291913546ab">
      <Url>https://aps.isss.gob.sv/_layouts/15/DocIdRedir.aspx?ID=D2KYYD6JA5AY-291615393-128</Url>
      <Description>D2KYYD6JA5AY-291615393-128</Description>
    </_dlc_DocIdUrl>
  </documentManagement>
</p:properties>
</file>

<file path=customXml/itemProps1.xml><?xml version="1.0" encoding="utf-8"?>
<ds:datastoreItem xmlns:ds="http://schemas.openxmlformats.org/officeDocument/2006/customXml" ds:itemID="{7B615E38-8A17-4D08-981C-C3DCF438B1A7}"/>
</file>

<file path=customXml/itemProps2.xml><?xml version="1.0" encoding="utf-8"?>
<ds:datastoreItem xmlns:ds="http://schemas.openxmlformats.org/officeDocument/2006/customXml" ds:itemID="{38DF048C-E587-43F3-990D-F43D6FBA3683}"/>
</file>

<file path=customXml/itemProps3.xml><?xml version="1.0" encoding="utf-8"?>
<ds:datastoreItem xmlns:ds="http://schemas.openxmlformats.org/officeDocument/2006/customXml" ds:itemID="{70C131D6-5767-4345-A07B-17B145660E4B}"/>
</file>

<file path=customXml/itemProps4.xml><?xml version="1.0" encoding="utf-8"?>
<ds:datastoreItem xmlns:ds="http://schemas.openxmlformats.org/officeDocument/2006/customXml" ds:itemID="{A0B5AFE5-DBBF-458B-A346-217F40D7AC02}"/>
</file>

<file path=docProps/app.xml><?xml version="1.0" encoding="utf-8"?>
<Properties xmlns="http://schemas.openxmlformats.org/officeDocument/2006/extended-properties" xmlns:vt="http://schemas.openxmlformats.org/officeDocument/2006/docPropsVTypes">
  <Template>plantilla_propuesta_1</Template>
  <TotalTime>548</TotalTime>
  <Words>2045</Words>
  <Application>Microsoft Office PowerPoint</Application>
  <PresentationFormat>Panorámica</PresentationFormat>
  <Paragraphs>221</Paragraphs>
  <Slides>26</Slides>
  <Notes>23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26</vt:i4>
      </vt:variant>
    </vt:vector>
  </HeadingPairs>
  <TitlesOfParts>
    <vt:vector size="33" baseType="lpstr">
      <vt:lpstr>Museo Sans 700</vt:lpstr>
      <vt:lpstr>Raleway Thin</vt:lpstr>
      <vt:lpstr>Arial</vt:lpstr>
      <vt:lpstr>Calibri</vt:lpstr>
      <vt:lpstr>Museo sans 100</vt:lpstr>
      <vt:lpstr>Wingdings</vt:lpstr>
      <vt:lpstr>Tema de Office</vt:lpstr>
      <vt:lpstr>Presentación de PowerPoint</vt:lpstr>
      <vt:lpstr>Objetivo de la Jornada</vt:lpstr>
      <vt:lpstr>Segundo Momento.  Momento de Compartir </vt:lpstr>
      <vt:lpstr>Presentación de PowerPoint</vt:lpstr>
      <vt:lpstr>Presentación de PowerPoint</vt:lpstr>
      <vt:lpstr>Objetivo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Cuarto Momento.  Aplicación </vt:lpstr>
      <vt:lpstr>Presentación de PowerPoint</vt:lpstr>
      <vt:lpstr>Presentación de PowerPoint</vt:lpstr>
      <vt:lpstr>Presentación de PowerPoint</vt:lpstr>
      <vt:lpstr>Fase de calentamiento </vt:lpstr>
      <vt:lpstr>Fase fundamental o aeróbica </vt:lpstr>
      <vt:lpstr>Fase de recuperación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ovidio ceron</dc:creator>
  <cp:lastModifiedBy>ovidio ceron</cp:lastModifiedBy>
  <cp:revision>34</cp:revision>
  <dcterms:created xsi:type="dcterms:W3CDTF">2021-08-24T21:07:24Z</dcterms:created>
  <dcterms:modified xsi:type="dcterms:W3CDTF">2022-02-22T20:56:43Z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0x010100FAC18A017C67D341972AA447518606B9</vt:lpwstr>
  </property>
  <property fmtid="{D5CDD505-2E9C-101B-9397-08002B2CF9AE}" pid="3" name="_dlc_DocIdItemGuid">
    <vt:lpwstr>53882149-f533-46d4-8c65-a189c4fc69b3</vt:lpwstr>
  </property>
</Properties>
</file>